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39" r:id="rId13"/>
    <p:sldId id="302" r:id="rId14"/>
    <p:sldId id="338" r:id="rId15"/>
    <p:sldId id="264" r:id="rId16"/>
    <p:sldId id="266" r:id="rId17"/>
    <p:sldId id="340" r:id="rId18"/>
    <p:sldId id="265" r:id="rId19"/>
    <p:sldId id="276" r:id="rId20"/>
    <p:sldId id="268" r:id="rId21"/>
    <p:sldId id="303" r:id="rId22"/>
    <p:sldId id="341" r:id="rId23"/>
    <p:sldId id="270" r:id="rId24"/>
    <p:sldId id="293" r:id="rId25"/>
    <p:sldId id="277" r:id="rId26"/>
    <p:sldId id="284" r:id="rId27"/>
    <p:sldId id="269" r:id="rId28"/>
    <p:sldId id="304" r:id="rId29"/>
    <p:sldId id="305" r:id="rId30"/>
    <p:sldId id="307" r:id="rId31"/>
    <p:sldId id="306" r:id="rId32"/>
    <p:sldId id="333" r:id="rId33"/>
    <p:sldId id="334" r:id="rId34"/>
    <p:sldId id="309" r:id="rId35"/>
    <p:sldId id="310" r:id="rId36"/>
    <p:sldId id="311" r:id="rId37"/>
    <p:sldId id="312" r:id="rId38"/>
    <p:sldId id="314" r:id="rId39"/>
    <p:sldId id="335" r:id="rId40"/>
    <p:sldId id="315" r:id="rId41"/>
    <p:sldId id="316" r:id="rId42"/>
    <p:sldId id="336" r:id="rId43"/>
    <p:sldId id="294" r:id="rId44"/>
    <p:sldId id="296" r:id="rId45"/>
    <p:sldId id="318" r:id="rId46"/>
    <p:sldId id="319" r:id="rId47"/>
    <p:sldId id="321" r:id="rId48"/>
    <p:sldId id="322" r:id="rId49"/>
    <p:sldId id="323" r:id="rId50"/>
    <p:sldId id="324" r:id="rId51"/>
    <p:sldId id="288" r:id="rId52"/>
    <p:sldId id="289" r:id="rId53"/>
    <p:sldId id="320" r:id="rId54"/>
    <p:sldId id="274"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B49C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7" d="100"/>
          <a:sy n="77" d="100"/>
        </p:scale>
        <p:origin x="8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hyperlink" Target="https://github.com/initiative1972/data-science/blob/master/10-IBM%20DS%20Capstone%20project-lab2-web%20scraping.ipynb"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hyperlink" Target="https://github.com/initiative1972/data-science/blob/master/dash_interact2_HY.py" TargetMode="Externa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initiative1972/data-science/blob/master/10-IBM%20Data%20Science%20Capstone%20project.ipynb"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Rectangle 2">
            <a:extLst>
              <a:ext uri="{FF2B5EF4-FFF2-40B4-BE49-F238E27FC236}">
                <a16:creationId xmlns:a16="http://schemas.microsoft.com/office/drawing/2014/main" id="{CAD07928-B679-4061-AE54-A38DCE681A42}"/>
              </a:ext>
            </a:extLst>
          </p:cNvPr>
          <p:cNvSpPr/>
          <p:nvPr/>
        </p:nvSpPr>
        <p:spPr>
          <a:xfrm>
            <a:off x="431135" y="4108630"/>
            <a:ext cx="5843331" cy="369332"/>
          </a:xfrm>
          <a:prstGeom prst="rect">
            <a:avLst/>
          </a:prstGeom>
        </p:spPr>
        <p:txBody>
          <a:bodyPr wrap="none">
            <a:spAutoFit/>
          </a:bodyPr>
          <a:lstStyle/>
          <a:p>
            <a:r>
              <a:rPr lang="en-US" b="1" dirty="0">
                <a:solidFill>
                  <a:schemeClr val="bg1"/>
                </a:solidFill>
                <a:latin typeface="system-ui"/>
              </a:rPr>
              <a:t>Title :</a:t>
            </a:r>
            <a:r>
              <a:rPr lang="en-US" dirty="0">
                <a:solidFill>
                  <a:schemeClr val="bg1"/>
                </a:solidFill>
                <a:latin typeface="system-ui"/>
              </a:rPr>
              <a:t> SpaceX Launch Success Prediction Using Data Science</a:t>
            </a:r>
            <a:endParaRPr lang="en-US" b="0" i="0" dirty="0">
              <a:solidFill>
                <a:schemeClr val="bg1"/>
              </a:solidFill>
              <a:effectLst/>
              <a:latin typeface="system-ui"/>
            </a:endParaRPr>
          </a:p>
        </p:txBody>
      </p:sp>
      <p:sp>
        <p:nvSpPr>
          <p:cNvPr id="4" name="Rectangle 3">
            <a:extLst>
              <a:ext uri="{FF2B5EF4-FFF2-40B4-BE49-F238E27FC236}">
                <a16:creationId xmlns:a16="http://schemas.microsoft.com/office/drawing/2014/main" id="{D7BF545D-9F8D-4DF0-8E70-AA95006DF5E6}"/>
              </a:ext>
            </a:extLst>
          </p:cNvPr>
          <p:cNvSpPr/>
          <p:nvPr/>
        </p:nvSpPr>
        <p:spPr>
          <a:xfrm>
            <a:off x="431134" y="4534950"/>
            <a:ext cx="6646071" cy="369332"/>
          </a:xfrm>
          <a:prstGeom prst="rect">
            <a:avLst/>
          </a:prstGeom>
        </p:spPr>
        <p:txBody>
          <a:bodyPr wrap="square">
            <a:spAutoFit/>
          </a:bodyPr>
          <a:lstStyle/>
          <a:p>
            <a:r>
              <a:rPr lang="en-US" b="1" dirty="0">
                <a:solidFill>
                  <a:schemeClr val="bg1"/>
                </a:solidFill>
                <a:latin typeface="system-ui"/>
              </a:rPr>
              <a:t>Subtitle :</a:t>
            </a:r>
            <a:r>
              <a:rPr lang="en-US" dirty="0">
                <a:solidFill>
                  <a:schemeClr val="bg1"/>
                </a:solidFill>
                <a:latin typeface="system-ui"/>
              </a:rPr>
              <a:t> IBM Data Science Professional Certificate Capstone Project</a:t>
            </a:r>
            <a:endParaRPr lang="en-US" b="0" i="0" dirty="0">
              <a:solidFill>
                <a:schemeClr val="bg1"/>
              </a:solidFill>
              <a:effectLst/>
              <a:latin typeface="system-ui"/>
            </a:endParaRPr>
          </a:p>
        </p:txBody>
      </p:sp>
      <p:sp>
        <p:nvSpPr>
          <p:cNvPr id="5" name="Rectangle 4">
            <a:extLst>
              <a:ext uri="{FF2B5EF4-FFF2-40B4-BE49-F238E27FC236}">
                <a16:creationId xmlns:a16="http://schemas.microsoft.com/office/drawing/2014/main" id="{F41898FF-388E-4A0A-AA59-7A27D71C31C5}"/>
              </a:ext>
            </a:extLst>
          </p:cNvPr>
          <p:cNvSpPr/>
          <p:nvPr/>
        </p:nvSpPr>
        <p:spPr>
          <a:xfrm>
            <a:off x="431133" y="5030070"/>
            <a:ext cx="6445655" cy="369332"/>
          </a:xfrm>
          <a:prstGeom prst="rect">
            <a:avLst/>
          </a:prstGeom>
        </p:spPr>
        <p:txBody>
          <a:bodyPr wrap="square">
            <a:spAutoFit/>
          </a:bodyPr>
          <a:lstStyle/>
          <a:p>
            <a:r>
              <a:rPr lang="en-US" b="1" dirty="0">
                <a:solidFill>
                  <a:schemeClr val="bg1"/>
                </a:solidFill>
                <a:latin typeface="system-ui"/>
              </a:rPr>
              <a:t>Name :</a:t>
            </a:r>
            <a:r>
              <a:rPr lang="en-US" dirty="0">
                <a:solidFill>
                  <a:schemeClr val="bg1"/>
                </a:solidFill>
                <a:latin typeface="system-ui"/>
              </a:rPr>
              <a:t> Answar Mago</a:t>
            </a:r>
            <a:endParaRPr lang="en-US" b="0" i="0" dirty="0">
              <a:solidFill>
                <a:schemeClr val="bg1"/>
              </a:solidFill>
              <a:effectLst/>
              <a:latin typeface="system-ui"/>
            </a:endParaRPr>
          </a:p>
        </p:txBody>
      </p:sp>
      <p:sp>
        <p:nvSpPr>
          <p:cNvPr id="7" name="Rectangle 6">
            <a:extLst>
              <a:ext uri="{FF2B5EF4-FFF2-40B4-BE49-F238E27FC236}">
                <a16:creationId xmlns:a16="http://schemas.microsoft.com/office/drawing/2014/main" id="{FF8B0626-9EC7-43B4-8165-D51F136C6355}"/>
              </a:ext>
            </a:extLst>
          </p:cNvPr>
          <p:cNvSpPr/>
          <p:nvPr/>
        </p:nvSpPr>
        <p:spPr>
          <a:xfrm>
            <a:off x="467637" y="5588348"/>
            <a:ext cx="2851760" cy="369332"/>
          </a:xfrm>
          <a:prstGeom prst="rect">
            <a:avLst/>
          </a:prstGeom>
        </p:spPr>
        <p:txBody>
          <a:bodyPr wrap="square">
            <a:spAutoFit/>
          </a:bodyPr>
          <a:lstStyle/>
          <a:p>
            <a:r>
              <a:rPr lang="en-US" b="1" dirty="0">
                <a:solidFill>
                  <a:schemeClr val="bg1"/>
                </a:solidFill>
                <a:latin typeface="system-ui"/>
              </a:rPr>
              <a:t>Date :</a:t>
            </a:r>
            <a:r>
              <a:rPr lang="en-US" dirty="0">
                <a:solidFill>
                  <a:schemeClr val="bg1"/>
                </a:solidFill>
                <a:latin typeface="system-ui"/>
              </a:rPr>
              <a:t> 12</a:t>
            </a:r>
            <a:r>
              <a:rPr lang="en-US" baseline="30000" dirty="0">
                <a:solidFill>
                  <a:schemeClr val="bg1"/>
                </a:solidFill>
                <a:latin typeface="system-ui"/>
              </a:rPr>
              <a:t>Th</a:t>
            </a:r>
            <a:r>
              <a:rPr lang="en-US" dirty="0">
                <a:solidFill>
                  <a:schemeClr val="bg1"/>
                </a:solidFill>
                <a:latin typeface="system-ui"/>
              </a:rPr>
              <a:t> July 2025</a:t>
            </a:r>
            <a:endParaRPr lang="en-US" b="0" i="0" dirty="0">
              <a:solidFill>
                <a:schemeClr val="bg1"/>
              </a:solidFill>
              <a:effectLst/>
              <a:latin typeface="system-ui"/>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https://github.com/magoo34/SpaceX-LaunchProject/blob/main/jupyter-labs-webscraping.ipynb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5" name="Picture 4">
            <a:extLst>
              <a:ext uri="{FF2B5EF4-FFF2-40B4-BE49-F238E27FC236}">
                <a16:creationId xmlns:a16="http://schemas.microsoft.com/office/drawing/2014/main" id="{45A3CB90-D8AB-4AB2-B578-26A40AEB0F8B}"/>
              </a:ext>
            </a:extLst>
          </p:cNvPr>
          <p:cNvPicPr>
            <a:picLocks noChangeAspect="1"/>
          </p:cNvPicPr>
          <p:nvPr/>
        </p:nvPicPr>
        <p:blipFill rotWithShape="1">
          <a:blip r:embed="rId3"/>
          <a:srcRect l="25838" t="23760" r="5441" b="16896"/>
          <a:stretch/>
        </p:blipFill>
        <p:spPr>
          <a:xfrm>
            <a:off x="5599134" y="1477108"/>
            <a:ext cx="5838877" cy="4842242"/>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1369" y="1809114"/>
            <a:ext cx="2680970" cy="695960"/>
          </a:xfrm>
          <a:prstGeom prst="rect">
            <a:avLst/>
          </a:prstGeom>
        </p:spPr>
        <p:txBody>
          <a:bodyPr vert="horz" wrap="square" lIns="0" tIns="12065" rIns="0" bIns="0" rtlCol="0">
            <a:spAutoFit/>
          </a:bodyPr>
          <a:lstStyle/>
          <a:p>
            <a:pPr marL="241300" marR="5080" indent="-228600">
              <a:lnSpc>
                <a:spcPct val="100000"/>
              </a:lnSpc>
              <a:spcBef>
                <a:spcPts val="95"/>
              </a:spcBef>
              <a:buFont typeface="Arial"/>
              <a:buChar char="•"/>
              <a:tabLst>
                <a:tab pos="241300" algn="l"/>
              </a:tabLst>
            </a:pPr>
            <a:r>
              <a:rPr sz="2200" spc="-105" dirty="0">
                <a:solidFill>
                  <a:srgbClr val="292929"/>
                </a:solidFill>
                <a:latin typeface="Microsoft Sans Serif"/>
                <a:cs typeface="Microsoft Sans Serif"/>
              </a:rPr>
              <a:t>Web</a:t>
            </a:r>
            <a:r>
              <a:rPr sz="2200" spc="-45" dirty="0">
                <a:solidFill>
                  <a:srgbClr val="292929"/>
                </a:solidFill>
                <a:latin typeface="Microsoft Sans Serif"/>
                <a:cs typeface="Microsoft Sans Serif"/>
              </a:rPr>
              <a:t> </a:t>
            </a:r>
            <a:r>
              <a:rPr sz="2200" spc="-50" dirty="0">
                <a:solidFill>
                  <a:srgbClr val="292929"/>
                </a:solidFill>
                <a:latin typeface="Microsoft Sans Serif"/>
                <a:cs typeface="Microsoft Sans Serif"/>
              </a:rPr>
              <a:t>Scrapping</a:t>
            </a:r>
            <a:r>
              <a:rPr sz="2200" spc="-60" dirty="0">
                <a:solidFill>
                  <a:srgbClr val="292929"/>
                </a:solidFill>
                <a:latin typeface="Microsoft Sans Serif"/>
                <a:cs typeface="Microsoft Sans Serif"/>
              </a:rPr>
              <a:t> </a:t>
            </a:r>
            <a:r>
              <a:rPr sz="2200" spc="-35" dirty="0">
                <a:solidFill>
                  <a:srgbClr val="292929"/>
                </a:solidFill>
                <a:latin typeface="Microsoft Sans Serif"/>
                <a:cs typeface="Microsoft Sans Serif"/>
              </a:rPr>
              <a:t>from </a:t>
            </a:r>
            <a:r>
              <a:rPr sz="2200" spc="-10" dirty="0">
                <a:solidFill>
                  <a:srgbClr val="292929"/>
                </a:solidFill>
                <a:latin typeface="Microsoft Sans Serif"/>
                <a:cs typeface="Microsoft Sans Serif"/>
              </a:rPr>
              <a:t>Wikipedia</a:t>
            </a:r>
            <a:endParaRPr sz="2200" dirty="0">
              <a:latin typeface="Microsoft Sans Serif"/>
              <a:cs typeface="Microsoft Sans Serif"/>
            </a:endParaRPr>
          </a:p>
        </p:txBody>
      </p:sp>
      <p:sp>
        <p:nvSpPr>
          <p:cNvPr id="3" name="object 3"/>
          <p:cNvSpPr txBox="1"/>
          <p:nvPr/>
        </p:nvSpPr>
        <p:spPr>
          <a:xfrm>
            <a:off x="1001369" y="5132070"/>
            <a:ext cx="3352800" cy="879475"/>
          </a:xfrm>
          <a:prstGeom prst="rect">
            <a:avLst/>
          </a:prstGeom>
        </p:spPr>
        <p:txBody>
          <a:bodyPr vert="horz" wrap="square" lIns="0" tIns="12700" rIns="0" bIns="0" rtlCol="0">
            <a:spAutoFit/>
          </a:bodyPr>
          <a:lstStyle/>
          <a:p>
            <a:pPr marL="12700" marR="5080">
              <a:lnSpc>
                <a:spcPct val="100000"/>
              </a:lnSpc>
              <a:spcBef>
                <a:spcPts val="100"/>
              </a:spcBef>
            </a:pPr>
            <a:r>
              <a:rPr sz="1400" u="sng" spc="-10" dirty="0">
                <a:solidFill>
                  <a:srgbClr val="0462C1"/>
                </a:solidFill>
                <a:uFill>
                  <a:solidFill>
                    <a:srgbClr val="0462C1"/>
                  </a:solidFill>
                </a:uFill>
                <a:latin typeface="Microsoft Sans Serif"/>
                <a:cs typeface="Microsoft Sans Serif"/>
                <a:hlinkClick r:id="rId2"/>
              </a:rPr>
              <a:t>https://github.com/initiative1972/data-</a:t>
            </a:r>
            <a:r>
              <a:rPr sz="1400" u="none" spc="-10" dirty="0">
                <a:solidFill>
                  <a:srgbClr val="0462C1"/>
                </a:solidFill>
                <a:latin typeface="Microsoft Sans Serif"/>
                <a:cs typeface="Microsoft Sans Serif"/>
                <a:hlinkClick r:id="rId2"/>
              </a:rPr>
              <a:t> </a:t>
            </a:r>
            <a:r>
              <a:rPr sz="1400" u="sng" spc="-10" dirty="0">
                <a:solidFill>
                  <a:srgbClr val="0462C1"/>
                </a:solidFill>
                <a:uFill>
                  <a:solidFill>
                    <a:srgbClr val="0462C1"/>
                  </a:solidFill>
                </a:uFill>
                <a:latin typeface="Microsoft Sans Serif"/>
                <a:cs typeface="Microsoft Sans Serif"/>
                <a:hlinkClick r:id="rId2"/>
              </a:rPr>
              <a:t>science/blob/master/10-</a:t>
            </a:r>
            <a:r>
              <a:rPr sz="1400" u="none" spc="-10" dirty="0">
                <a:solidFill>
                  <a:srgbClr val="0462C1"/>
                </a:solidFill>
                <a:latin typeface="Microsoft Sans Serif"/>
                <a:cs typeface="Microsoft Sans Serif"/>
                <a:hlinkClick r:id="rId2"/>
              </a:rPr>
              <a:t> </a:t>
            </a:r>
            <a:r>
              <a:rPr sz="1400" u="sng" spc="-30" dirty="0">
                <a:solidFill>
                  <a:srgbClr val="0462C1"/>
                </a:solidFill>
                <a:uFill>
                  <a:solidFill>
                    <a:srgbClr val="0462C1"/>
                  </a:solidFill>
                </a:uFill>
                <a:latin typeface="Microsoft Sans Serif"/>
                <a:cs typeface="Microsoft Sans Serif"/>
                <a:hlinkClick r:id="rId2"/>
              </a:rPr>
              <a:t>IBM%20DS%20Capstone%20project-</a:t>
            </a:r>
            <a:r>
              <a:rPr sz="1400" u="sng" spc="-10" dirty="0">
                <a:solidFill>
                  <a:srgbClr val="0462C1"/>
                </a:solidFill>
                <a:uFill>
                  <a:solidFill>
                    <a:srgbClr val="0462C1"/>
                  </a:solidFill>
                </a:uFill>
                <a:latin typeface="Microsoft Sans Serif"/>
                <a:cs typeface="Microsoft Sans Serif"/>
                <a:hlinkClick r:id="rId2"/>
              </a:rPr>
              <a:t>lab2-</a:t>
            </a:r>
            <a:r>
              <a:rPr sz="1400" u="none" spc="-10" dirty="0">
                <a:solidFill>
                  <a:srgbClr val="0462C1"/>
                </a:solidFill>
                <a:latin typeface="Microsoft Sans Serif"/>
                <a:cs typeface="Microsoft Sans Serif"/>
                <a:hlinkClick r:id="rId2"/>
              </a:rPr>
              <a:t> </a:t>
            </a:r>
            <a:r>
              <a:rPr sz="1400" u="sng" spc="-10" dirty="0">
                <a:solidFill>
                  <a:srgbClr val="0462C1"/>
                </a:solidFill>
                <a:uFill>
                  <a:solidFill>
                    <a:srgbClr val="0462C1"/>
                  </a:solidFill>
                </a:uFill>
                <a:latin typeface="Microsoft Sans Serif"/>
                <a:cs typeface="Microsoft Sans Serif"/>
                <a:hlinkClick r:id="rId2"/>
              </a:rPr>
              <a:t>web%20scraping.ipynb</a:t>
            </a:r>
            <a:endParaRPr sz="1400" dirty="0">
              <a:latin typeface="Microsoft Sans Serif"/>
              <a:cs typeface="Microsoft Sans Serif"/>
            </a:endParaRPr>
          </a:p>
        </p:txBody>
      </p:sp>
      <p:sp>
        <p:nvSpPr>
          <p:cNvPr id="4" name="object 4"/>
          <p:cNvSpPr txBox="1">
            <a:spLocks noGrp="1"/>
          </p:cNvSpPr>
          <p:nvPr>
            <p:ph type="title"/>
          </p:nvPr>
        </p:nvSpPr>
        <p:spPr>
          <a:xfrm>
            <a:off x="838200" y="365125"/>
            <a:ext cx="10515600" cy="843180"/>
          </a:xfrm>
          <a:prstGeom prst="rect">
            <a:avLst/>
          </a:prstGeom>
        </p:spPr>
        <p:txBody>
          <a:bodyPr vert="horz" wrap="square" lIns="0" tIns="164465" rIns="0" bIns="0" rtlCol="0">
            <a:spAutoFit/>
          </a:bodyPr>
          <a:lstStyle/>
          <a:p>
            <a:pPr marL="165100">
              <a:lnSpc>
                <a:spcPct val="100000"/>
              </a:lnSpc>
              <a:spcBef>
                <a:spcPts val="95"/>
              </a:spcBef>
            </a:pPr>
            <a:r>
              <a:rPr b="1" spc="-45" dirty="0">
                <a:solidFill>
                  <a:srgbClr val="1C7DDB"/>
                </a:solidFill>
              </a:rPr>
              <a:t>Data</a:t>
            </a:r>
            <a:r>
              <a:rPr b="1" spc="-90" dirty="0">
                <a:solidFill>
                  <a:srgbClr val="1C7DDB"/>
                </a:solidFill>
              </a:rPr>
              <a:t> </a:t>
            </a:r>
            <a:r>
              <a:rPr b="1" spc="-55" dirty="0">
                <a:solidFill>
                  <a:srgbClr val="1C7DDB"/>
                </a:solidFill>
              </a:rPr>
              <a:t>Collection</a:t>
            </a:r>
            <a:r>
              <a:rPr b="1" spc="-70" dirty="0">
                <a:solidFill>
                  <a:srgbClr val="1C7DDB"/>
                </a:solidFill>
              </a:rPr>
              <a:t> </a:t>
            </a:r>
            <a:r>
              <a:rPr b="1" dirty="0">
                <a:solidFill>
                  <a:srgbClr val="1C7DDB"/>
                </a:solidFill>
              </a:rPr>
              <a:t>-</a:t>
            </a:r>
            <a:r>
              <a:rPr b="1" spc="-85" dirty="0">
                <a:solidFill>
                  <a:srgbClr val="1C7DDB"/>
                </a:solidFill>
              </a:rPr>
              <a:t> </a:t>
            </a:r>
            <a:r>
              <a:rPr b="1" spc="-105" dirty="0">
                <a:solidFill>
                  <a:srgbClr val="1C7DDB"/>
                </a:solidFill>
              </a:rPr>
              <a:t>Scraping</a:t>
            </a:r>
          </a:p>
        </p:txBody>
      </p:sp>
      <p:sp>
        <p:nvSpPr>
          <p:cNvPr id="5" name="object 5"/>
          <p:cNvSpPr/>
          <p:nvPr/>
        </p:nvSpPr>
        <p:spPr>
          <a:xfrm>
            <a:off x="5910071" y="1792223"/>
            <a:ext cx="5461000" cy="4206240"/>
          </a:xfrm>
          <a:custGeom>
            <a:avLst/>
            <a:gdLst/>
            <a:ahLst/>
            <a:cxnLst/>
            <a:rect l="l" t="t" r="r" b="b"/>
            <a:pathLst>
              <a:path w="5461000" h="4206240">
                <a:moveTo>
                  <a:pt x="0" y="4206240"/>
                </a:moveTo>
                <a:lnTo>
                  <a:pt x="5460491" y="4206240"/>
                </a:lnTo>
                <a:lnTo>
                  <a:pt x="5460491" y="0"/>
                </a:lnTo>
                <a:lnTo>
                  <a:pt x="0" y="0"/>
                </a:lnTo>
                <a:lnTo>
                  <a:pt x="0" y="4206240"/>
                </a:lnTo>
                <a:close/>
              </a:path>
            </a:pathLst>
          </a:custGeom>
          <a:ln w="9525">
            <a:solidFill>
              <a:srgbClr val="0A48CA"/>
            </a:solidFill>
            <a:prstDash val="sysDash"/>
          </a:ln>
        </p:spPr>
        <p:txBody>
          <a:bodyPr wrap="square" lIns="0" tIns="0" rIns="0" bIns="0" rtlCol="0"/>
          <a:lstStyle/>
          <a:p>
            <a:endParaRPr/>
          </a:p>
        </p:txBody>
      </p:sp>
      <p:sp>
        <p:nvSpPr>
          <p:cNvPr id="6" name="object 6"/>
          <p:cNvSpPr txBox="1"/>
          <p:nvPr/>
        </p:nvSpPr>
        <p:spPr>
          <a:xfrm>
            <a:off x="5989701" y="3490340"/>
            <a:ext cx="5019040" cy="360680"/>
          </a:xfrm>
          <a:prstGeom prst="rect">
            <a:avLst/>
          </a:prstGeom>
        </p:spPr>
        <p:txBody>
          <a:bodyPr vert="horz" wrap="square" lIns="0" tIns="12065" rIns="0" bIns="0" rtlCol="0">
            <a:spAutoFit/>
          </a:bodyPr>
          <a:lstStyle/>
          <a:p>
            <a:pPr marL="12700">
              <a:lnSpc>
                <a:spcPct val="100000"/>
              </a:lnSpc>
              <a:spcBef>
                <a:spcPts val="95"/>
              </a:spcBef>
            </a:pPr>
            <a:r>
              <a:rPr sz="2200" spc="-110" dirty="0">
                <a:solidFill>
                  <a:srgbClr val="1C7CDB"/>
                </a:solidFill>
                <a:latin typeface="Microsoft Sans Serif"/>
                <a:cs typeface="Microsoft Sans Serif"/>
              </a:rPr>
              <a:t>Place</a:t>
            </a:r>
            <a:r>
              <a:rPr sz="2200" spc="-40" dirty="0">
                <a:solidFill>
                  <a:srgbClr val="1C7CDB"/>
                </a:solidFill>
                <a:latin typeface="Microsoft Sans Serif"/>
                <a:cs typeface="Microsoft Sans Serif"/>
              </a:rPr>
              <a:t> </a:t>
            </a:r>
            <a:r>
              <a:rPr sz="2200" dirty="0">
                <a:solidFill>
                  <a:srgbClr val="1C7CDB"/>
                </a:solidFill>
                <a:latin typeface="Microsoft Sans Serif"/>
                <a:cs typeface="Microsoft Sans Serif"/>
              </a:rPr>
              <a:t>your</a:t>
            </a:r>
            <a:r>
              <a:rPr sz="2200" spc="-85" dirty="0">
                <a:solidFill>
                  <a:srgbClr val="1C7CDB"/>
                </a:solidFill>
                <a:latin typeface="Microsoft Sans Serif"/>
                <a:cs typeface="Microsoft Sans Serif"/>
              </a:rPr>
              <a:t> </a:t>
            </a:r>
            <a:r>
              <a:rPr sz="2200" spc="-25" dirty="0">
                <a:solidFill>
                  <a:srgbClr val="1C7CDB"/>
                </a:solidFill>
                <a:latin typeface="Microsoft Sans Serif"/>
                <a:cs typeface="Microsoft Sans Serif"/>
              </a:rPr>
              <a:t>flowchart</a:t>
            </a:r>
            <a:r>
              <a:rPr sz="2200" spc="-65" dirty="0">
                <a:solidFill>
                  <a:srgbClr val="1C7CDB"/>
                </a:solidFill>
                <a:latin typeface="Microsoft Sans Serif"/>
                <a:cs typeface="Microsoft Sans Serif"/>
              </a:rPr>
              <a:t> </a:t>
            </a:r>
            <a:r>
              <a:rPr sz="2200" dirty="0">
                <a:solidFill>
                  <a:srgbClr val="1C7CDB"/>
                </a:solidFill>
                <a:latin typeface="Microsoft Sans Serif"/>
                <a:cs typeface="Microsoft Sans Serif"/>
              </a:rPr>
              <a:t>of</a:t>
            </a:r>
            <a:r>
              <a:rPr sz="2200" spc="-65" dirty="0">
                <a:solidFill>
                  <a:srgbClr val="1C7CDB"/>
                </a:solidFill>
                <a:latin typeface="Microsoft Sans Serif"/>
                <a:cs typeface="Microsoft Sans Serif"/>
              </a:rPr>
              <a:t> </a:t>
            </a:r>
            <a:r>
              <a:rPr sz="2200" dirty="0">
                <a:solidFill>
                  <a:srgbClr val="1C7CDB"/>
                </a:solidFill>
                <a:latin typeface="Microsoft Sans Serif"/>
                <a:cs typeface="Microsoft Sans Serif"/>
              </a:rPr>
              <a:t>web</a:t>
            </a:r>
            <a:r>
              <a:rPr sz="2200" spc="-65" dirty="0">
                <a:solidFill>
                  <a:srgbClr val="1C7CDB"/>
                </a:solidFill>
                <a:latin typeface="Microsoft Sans Serif"/>
                <a:cs typeface="Microsoft Sans Serif"/>
              </a:rPr>
              <a:t> </a:t>
            </a:r>
            <a:r>
              <a:rPr sz="2200" spc="-30" dirty="0">
                <a:solidFill>
                  <a:srgbClr val="1C7CDB"/>
                </a:solidFill>
                <a:latin typeface="Microsoft Sans Serif"/>
                <a:cs typeface="Microsoft Sans Serif"/>
              </a:rPr>
              <a:t>scraping</a:t>
            </a:r>
            <a:r>
              <a:rPr sz="2200" spc="-65" dirty="0">
                <a:solidFill>
                  <a:srgbClr val="1C7CDB"/>
                </a:solidFill>
                <a:latin typeface="Microsoft Sans Serif"/>
                <a:cs typeface="Microsoft Sans Serif"/>
              </a:rPr>
              <a:t> </a:t>
            </a:r>
            <a:r>
              <a:rPr sz="2200" spc="-20" dirty="0">
                <a:solidFill>
                  <a:srgbClr val="1C7CDB"/>
                </a:solidFill>
                <a:latin typeface="Microsoft Sans Serif"/>
                <a:cs typeface="Microsoft Sans Serif"/>
              </a:rPr>
              <a:t>here</a:t>
            </a:r>
            <a:endParaRPr sz="2200">
              <a:latin typeface="Microsoft Sans Serif"/>
              <a:cs typeface="Microsoft Sans Serif"/>
            </a:endParaRPr>
          </a:p>
        </p:txBody>
      </p:sp>
      <p:grpSp>
        <p:nvGrpSpPr>
          <p:cNvPr id="7" name="object 7"/>
          <p:cNvGrpSpPr/>
          <p:nvPr/>
        </p:nvGrpSpPr>
        <p:grpSpPr>
          <a:xfrm>
            <a:off x="5071871" y="1377696"/>
            <a:ext cx="6365875" cy="4729480"/>
            <a:chOff x="5071871" y="1377696"/>
            <a:chExt cx="6365875" cy="4729480"/>
          </a:xfrm>
        </p:grpSpPr>
        <p:pic>
          <p:nvPicPr>
            <p:cNvPr id="8" name="object 8"/>
            <p:cNvPicPr/>
            <p:nvPr/>
          </p:nvPicPr>
          <p:blipFill>
            <a:blip r:embed="rId3" cstate="print"/>
            <a:stretch>
              <a:fillRect/>
            </a:stretch>
          </p:blipFill>
          <p:spPr>
            <a:xfrm>
              <a:off x="5071871" y="1377696"/>
              <a:ext cx="6365747" cy="4728972"/>
            </a:xfrm>
            <a:prstGeom prst="rect">
              <a:avLst/>
            </a:prstGeom>
          </p:spPr>
        </p:pic>
        <p:sp>
          <p:nvSpPr>
            <p:cNvPr id="9" name="object 9"/>
            <p:cNvSpPr/>
            <p:nvPr/>
          </p:nvSpPr>
          <p:spPr>
            <a:xfrm>
              <a:off x="10041635" y="5870448"/>
              <a:ext cx="1355090" cy="215265"/>
            </a:xfrm>
            <a:custGeom>
              <a:avLst/>
              <a:gdLst/>
              <a:ahLst/>
              <a:cxnLst/>
              <a:rect l="l" t="t" r="r" b="b"/>
              <a:pathLst>
                <a:path w="1355090" h="215264">
                  <a:moveTo>
                    <a:pt x="1354835" y="0"/>
                  </a:moveTo>
                  <a:lnTo>
                    <a:pt x="0" y="0"/>
                  </a:lnTo>
                  <a:lnTo>
                    <a:pt x="0" y="214883"/>
                  </a:lnTo>
                  <a:lnTo>
                    <a:pt x="1354835" y="214883"/>
                  </a:lnTo>
                  <a:lnTo>
                    <a:pt x="1354835"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https://github.com/magoo34/SpaceX-LaunchProject/blob/main/labs-jupyter-spacex-Data%20wrangling.ipynb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https://github.com/magoo34/SpaceX-LaunchProject/blob/main/edadataviz.ipynb</a:t>
            </a:r>
            <a:endParaRPr lang="en-US" dirty="0"/>
          </a:p>
        </p:txBody>
      </p:sp>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3"/>
          <a:stretch>
            <a:fillRect/>
          </a:stretch>
        </p:blipFill>
        <p:spPr>
          <a:xfrm>
            <a:off x="6096000" y="1495703"/>
            <a:ext cx="5189612" cy="2965765"/>
          </a:xfrm>
          <a:prstGeom prst="rect">
            <a:avLst/>
          </a:prstGeom>
        </p:spPr>
      </p:pic>
      <p:pic>
        <p:nvPicPr>
          <p:cNvPr id="8" name="Picture 7">
            <a:extLst>
              <a:ext uri="{FF2B5EF4-FFF2-40B4-BE49-F238E27FC236}">
                <a16:creationId xmlns:a16="http://schemas.microsoft.com/office/drawing/2014/main" id="{FD7F8E59-4FE7-4F2B-8196-D3D1C7E8955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6824" y="3557392"/>
            <a:ext cx="5804124" cy="3277823"/>
          </a:xfrm>
          <a:prstGeom prst="rect">
            <a:avLst/>
          </a:prstGeom>
          <a:noFill/>
          <a:ln>
            <a:noFill/>
          </a:ln>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0861"/>
            <a:ext cx="269875" cy="243015"/>
          </a:xfrm>
          <a:prstGeom prst="rect">
            <a:avLst/>
          </a:prstGeom>
        </p:spPr>
        <p:txBody>
          <a:bodyPr vert="horz" wrap="square" lIns="0" tIns="12065" rIns="0" bIns="0" rtlCol="0">
            <a:spAutoFit/>
          </a:bodyPr>
          <a:lstStyle/>
          <a:p>
            <a:pPr marL="12700">
              <a:lnSpc>
                <a:spcPct val="100000"/>
              </a:lnSpc>
              <a:spcBef>
                <a:spcPts val="95"/>
              </a:spcBef>
            </a:pPr>
            <a:r>
              <a:rPr sz="1500" spc="40" dirty="0">
                <a:solidFill>
                  <a:srgbClr val="1C7CDB"/>
                </a:solidFill>
                <a:latin typeface="Abadi" panose="020B0604020104020204" pitchFamily="34" charset="0"/>
                <a:cs typeface="Microsoft Sans Serif"/>
              </a:rPr>
              <a:t>11</a:t>
            </a:r>
            <a:endParaRPr sz="1500" dirty="0">
              <a:latin typeface="Abadi" panose="020B0604020104020204" pitchFamily="34" charset="0"/>
              <a:cs typeface="Microsoft Sans Serif"/>
            </a:endParaRPr>
          </a:p>
        </p:txBody>
      </p:sp>
      <p:sp>
        <p:nvSpPr>
          <p:cNvPr id="3" name="object 3"/>
          <p:cNvSpPr txBox="1"/>
          <p:nvPr/>
        </p:nvSpPr>
        <p:spPr>
          <a:xfrm>
            <a:off x="2041814" y="6251549"/>
            <a:ext cx="7434580" cy="197490"/>
          </a:xfrm>
          <a:prstGeom prst="rect">
            <a:avLst/>
          </a:prstGeom>
        </p:spPr>
        <p:txBody>
          <a:bodyPr vert="horz" wrap="square" lIns="0" tIns="12700" rIns="0" bIns="0" rtlCol="0">
            <a:spAutoFit/>
          </a:bodyPr>
          <a:lstStyle/>
          <a:p>
            <a:pPr marL="12700">
              <a:lnSpc>
                <a:spcPct val="100000"/>
              </a:lnSpc>
              <a:spcBef>
                <a:spcPts val="100"/>
              </a:spcBef>
            </a:pPr>
            <a:r>
              <a:rPr lang="en-US" sz="1200" dirty="0">
                <a:solidFill>
                  <a:srgbClr val="1C7DDB"/>
                </a:solidFill>
                <a:latin typeface="Abadi" panose="020B0604020104020204" pitchFamily="34" charset="0"/>
              </a:rPr>
              <a:t>https://github.com/magoo34/SpaceX-LaunchProject/blob/main/edadataviz.ipynb</a:t>
            </a:r>
            <a:endParaRPr sz="1200" dirty="0">
              <a:latin typeface="Microsoft Sans Serif"/>
              <a:cs typeface="Microsoft Sans Serif"/>
            </a:endParaRPr>
          </a:p>
        </p:txBody>
      </p:sp>
      <p:sp>
        <p:nvSpPr>
          <p:cNvPr id="4" name="object 4"/>
          <p:cNvSpPr txBox="1">
            <a:spLocks noGrp="1"/>
          </p:cNvSpPr>
          <p:nvPr>
            <p:ph type="title"/>
          </p:nvPr>
        </p:nvSpPr>
        <p:spPr>
          <a:xfrm>
            <a:off x="838200" y="365125"/>
            <a:ext cx="10515600" cy="581569"/>
          </a:xfrm>
          <a:prstGeom prst="rect">
            <a:avLst/>
          </a:prstGeom>
        </p:spPr>
        <p:txBody>
          <a:bodyPr vert="horz" wrap="square" lIns="0" tIns="12065" rIns="0" bIns="0" rtlCol="0">
            <a:spAutoFit/>
          </a:bodyPr>
          <a:lstStyle/>
          <a:p>
            <a:pPr marL="12700">
              <a:lnSpc>
                <a:spcPct val="100000"/>
              </a:lnSpc>
              <a:spcBef>
                <a:spcPts val="95"/>
              </a:spcBef>
            </a:pPr>
            <a:r>
              <a:rPr sz="3700" spc="-280" dirty="0">
                <a:solidFill>
                  <a:srgbClr val="1C7DDB"/>
                </a:solidFill>
                <a:latin typeface="Abadi" panose="020B0604020104020204" pitchFamily="34" charset="0"/>
              </a:rPr>
              <a:t>EDA</a:t>
            </a:r>
            <a:r>
              <a:rPr sz="3700" spc="30" dirty="0">
                <a:solidFill>
                  <a:srgbClr val="1C7DDB"/>
                </a:solidFill>
                <a:latin typeface="Abadi" panose="020B0604020104020204" pitchFamily="34" charset="0"/>
              </a:rPr>
              <a:t> </a:t>
            </a:r>
            <a:r>
              <a:rPr sz="3700" dirty="0">
                <a:solidFill>
                  <a:srgbClr val="1C7DDB"/>
                </a:solidFill>
                <a:latin typeface="Abadi" panose="020B0604020104020204" pitchFamily="34" charset="0"/>
              </a:rPr>
              <a:t>with</a:t>
            </a:r>
            <a:r>
              <a:rPr sz="3700" spc="5" dirty="0">
                <a:solidFill>
                  <a:srgbClr val="1C7DDB"/>
                </a:solidFill>
                <a:latin typeface="Abadi" panose="020B0604020104020204" pitchFamily="34" charset="0"/>
              </a:rPr>
              <a:t> </a:t>
            </a:r>
            <a:r>
              <a:rPr sz="3700" spc="-30" dirty="0">
                <a:solidFill>
                  <a:srgbClr val="1C7DDB"/>
                </a:solidFill>
                <a:latin typeface="Abadi" panose="020B0604020104020204" pitchFamily="34" charset="0"/>
              </a:rPr>
              <a:t>Data</a:t>
            </a:r>
            <a:r>
              <a:rPr sz="3700" spc="25" dirty="0">
                <a:solidFill>
                  <a:srgbClr val="1C7DDB"/>
                </a:solidFill>
                <a:latin typeface="Abadi" panose="020B0604020104020204" pitchFamily="34" charset="0"/>
              </a:rPr>
              <a:t> </a:t>
            </a:r>
            <a:r>
              <a:rPr sz="3700" spc="-75" dirty="0">
                <a:solidFill>
                  <a:srgbClr val="1C7DDB"/>
                </a:solidFill>
                <a:latin typeface="Abadi" panose="020B0604020104020204" pitchFamily="34" charset="0"/>
              </a:rPr>
              <a:t>Visualisation</a:t>
            </a:r>
          </a:p>
        </p:txBody>
      </p:sp>
      <p:pic>
        <p:nvPicPr>
          <p:cNvPr id="5" name="object 5"/>
          <p:cNvPicPr/>
          <p:nvPr/>
        </p:nvPicPr>
        <p:blipFill>
          <a:blip r:embed="rId2" cstate="print"/>
          <a:stretch>
            <a:fillRect/>
          </a:stretch>
        </p:blipFill>
        <p:spPr>
          <a:xfrm>
            <a:off x="288036" y="4061459"/>
            <a:ext cx="8139683" cy="1641348"/>
          </a:xfrm>
          <a:prstGeom prst="rect">
            <a:avLst/>
          </a:prstGeom>
        </p:spPr>
      </p:pic>
      <p:pic>
        <p:nvPicPr>
          <p:cNvPr id="6" name="object 6"/>
          <p:cNvPicPr/>
          <p:nvPr/>
        </p:nvPicPr>
        <p:blipFill>
          <a:blip r:embed="rId3" cstate="print"/>
          <a:stretch>
            <a:fillRect/>
          </a:stretch>
        </p:blipFill>
        <p:spPr>
          <a:xfrm>
            <a:off x="288036" y="1688592"/>
            <a:ext cx="2260092" cy="2052827"/>
          </a:xfrm>
          <a:prstGeom prst="rect">
            <a:avLst/>
          </a:prstGeom>
        </p:spPr>
      </p:pic>
      <p:pic>
        <p:nvPicPr>
          <p:cNvPr id="7" name="object 7"/>
          <p:cNvPicPr/>
          <p:nvPr/>
        </p:nvPicPr>
        <p:blipFill>
          <a:blip r:embed="rId4" cstate="print"/>
          <a:stretch>
            <a:fillRect/>
          </a:stretch>
        </p:blipFill>
        <p:spPr>
          <a:xfrm>
            <a:off x="2801111" y="1816607"/>
            <a:ext cx="2732532" cy="1874520"/>
          </a:xfrm>
          <a:prstGeom prst="rect">
            <a:avLst/>
          </a:prstGeom>
        </p:spPr>
      </p:pic>
      <p:pic>
        <p:nvPicPr>
          <p:cNvPr id="8" name="object 8"/>
          <p:cNvPicPr/>
          <p:nvPr/>
        </p:nvPicPr>
        <p:blipFill>
          <a:blip r:embed="rId5" cstate="print"/>
          <a:stretch>
            <a:fillRect/>
          </a:stretch>
        </p:blipFill>
        <p:spPr>
          <a:xfrm>
            <a:off x="5797296" y="1659635"/>
            <a:ext cx="2397252" cy="2150364"/>
          </a:xfrm>
          <a:prstGeom prst="rect">
            <a:avLst/>
          </a:prstGeom>
        </p:spPr>
      </p:pic>
      <p:pic>
        <p:nvPicPr>
          <p:cNvPr id="9" name="object 9"/>
          <p:cNvPicPr/>
          <p:nvPr/>
        </p:nvPicPr>
        <p:blipFill>
          <a:blip r:embed="rId6" cstate="print"/>
          <a:stretch>
            <a:fillRect/>
          </a:stretch>
        </p:blipFill>
        <p:spPr>
          <a:xfrm>
            <a:off x="8473440" y="1612391"/>
            <a:ext cx="2456688" cy="2205227"/>
          </a:xfrm>
          <a:prstGeom prst="rect">
            <a:avLst/>
          </a:prstGeom>
        </p:spPr>
      </p:pic>
      <p:pic>
        <p:nvPicPr>
          <p:cNvPr id="10" name="object 10"/>
          <p:cNvPicPr/>
          <p:nvPr/>
        </p:nvPicPr>
        <p:blipFill>
          <a:blip r:embed="rId7" cstate="print"/>
          <a:stretch>
            <a:fillRect/>
          </a:stretch>
        </p:blipFill>
        <p:spPr>
          <a:xfrm>
            <a:off x="8561831" y="3962400"/>
            <a:ext cx="2503931" cy="171754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https://github.com/magoo34/SpaceX-LaunchProject/blob/main/jupyter-labs-eda-sql-coursera_sqllite.ipynb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365125"/>
            <a:ext cx="10515600" cy="581569"/>
          </a:xfrm>
          <a:prstGeom prst="rect">
            <a:avLst/>
          </a:prstGeom>
        </p:spPr>
        <p:txBody>
          <a:bodyPr vert="horz" wrap="square" lIns="0" tIns="12065" rIns="0" bIns="0" rtlCol="0">
            <a:spAutoFit/>
          </a:bodyPr>
          <a:lstStyle/>
          <a:p>
            <a:pPr marL="12700">
              <a:lnSpc>
                <a:spcPct val="100000"/>
              </a:lnSpc>
              <a:spcBef>
                <a:spcPts val="95"/>
              </a:spcBef>
            </a:pPr>
            <a:r>
              <a:rPr sz="3700" dirty="0">
                <a:solidFill>
                  <a:srgbClr val="1C7DDB"/>
                </a:solidFill>
                <a:latin typeface="Abadi" panose="020B0604020104020204" pitchFamily="34" charset="0"/>
              </a:rPr>
              <a:t>Build</a:t>
            </a:r>
            <a:r>
              <a:rPr sz="3700" spc="-120" dirty="0">
                <a:solidFill>
                  <a:srgbClr val="1C7DDB"/>
                </a:solidFill>
                <a:latin typeface="Abadi" panose="020B0604020104020204" pitchFamily="34" charset="0"/>
              </a:rPr>
              <a:t> </a:t>
            </a:r>
            <a:r>
              <a:rPr sz="3700" dirty="0">
                <a:solidFill>
                  <a:srgbClr val="1C7DDB"/>
                </a:solidFill>
                <a:latin typeface="Abadi" panose="020B0604020104020204" pitchFamily="34" charset="0"/>
              </a:rPr>
              <a:t>an</a:t>
            </a:r>
            <a:r>
              <a:rPr sz="3700" spc="-114" dirty="0">
                <a:solidFill>
                  <a:srgbClr val="1C7DDB"/>
                </a:solidFill>
                <a:latin typeface="Abadi" panose="020B0604020104020204" pitchFamily="34" charset="0"/>
              </a:rPr>
              <a:t> </a:t>
            </a:r>
            <a:r>
              <a:rPr sz="3700" spc="-65" dirty="0">
                <a:solidFill>
                  <a:srgbClr val="1C7DDB"/>
                </a:solidFill>
                <a:latin typeface="Abadi" panose="020B0604020104020204" pitchFamily="34" charset="0"/>
              </a:rPr>
              <a:t>Interactive</a:t>
            </a:r>
            <a:r>
              <a:rPr sz="3700" spc="-120" dirty="0">
                <a:solidFill>
                  <a:srgbClr val="1C7DDB"/>
                </a:solidFill>
                <a:latin typeface="Abadi" panose="020B0604020104020204" pitchFamily="34" charset="0"/>
              </a:rPr>
              <a:t> </a:t>
            </a:r>
            <a:r>
              <a:rPr sz="3700" spc="-35" dirty="0">
                <a:solidFill>
                  <a:srgbClr val="1C7DDB"/>
                </a:solidFill>
                <a:latin typeface="Abadi" panose="020B0604020104020204" pitchFamily="34" charset="0"/>
              </a:rPr>
              <a:t>Map</a:t>
            </a:r>
            <a:r>
              <a:rPr sz="3700" spc="-120" dirty="0">
                <a:solidFill>
                  <a:srgbClr val="1C7DDB"/>
                </a:solidFill>
                <a:latin typeface="Abadi" panose="020B0604020104020204" pitchFamily="34" charset="0"/>
              </a:rPr>
              <a:t> </a:t>
            </a:r>
            <a:r>
              <a:rPr sz="3700" dirty="0">
                <a:solidFill>
                  <a:srgbClr val="1C7DDB"/>
                </a:solidFill>
                <a:latin typeface="Abadi" panose="020B0604020104020204" pitchFamily="34" charset="0"/>
              </a:rPr>
              <a:t>with</a:t>
            </a:r>
            <a:r>
              <a:rPr sz="3700" spc="-105" dirty="0">
                <a:solidFill>
                  <a:srgbClr val="1C7DDB"/>
                </a:solidFill>
                <a:latin typeface="Abadi" panose="020B0604020104020204" pitchFamily="34" charset="0"/>
              </a:rPr>
              <a:t> </a:t>
            </a:r>
            <a:r>
              <a:rPr sz="3700" spc="-50" dirty="0">
                <a:solidFill>
                  <a:srgbClr val="1C7DDB"/>
                </a:solidFill>
                <a:latin typeface="Abadi" panose="020B0604020104020204" pitchFamily="34" charset="0"/>
              </a:rPr>
              <a:t>Folium</a:t>
            </a:r>
          </a:p>
        </p:txBody>
      </p:sp>
      <p:pic>
        <p:nvPicPr>
          <p:cNvPr id="3" name="object 3"/>
          <p:cNvPicPr/>
          <p:nvPr/>
        </p:nvPicPr>
        <p:blipFill>
          <a:blip r:embed="rId2" cstate="print"/>
          <a:stretch>
            <a:fillRect/>
          </a:stretch>
        </p:blipFill>
        <p:spPr>
          <a:xfrm>
            <a:off x="955547" y="1444752"/>
            <a:ext cx="8980932" cy="4372356"/>
          </a:xfrm>
          <a:prstGeom prst="rect">
            <a:avLst/>
          </a:prstGeom>
        </p:spPr>
      </p:pic>
      <p:sp>
        <p:nvSpPr>
          <p:cNvPr id="4" name="object 4"/>
          <p:cNvSpPr txBox="1"/>
          <p:nvPr/>
        </p:nvSpPr>
        <p:spPr>
          <a:xfrm>
            <a:off x="985215" y="6041313"/>
            <a:ext cx="8876665" cy="471924"/>
          </a:xfrm>
          <a:prstGeom prst="rect">
            <a:avLst/>
          </a:prstGeom>
        </p:spPr>
        <p:txBody>
          <a:bodyPr vert="horz" wrap="square" lIns="0" tIns="0" rIns="0" bIns="0" rtlCol="0">
            <a:spAutoFit/>
          </a:bodyPr>
          <a:lstStyle/>
          <a:p>
            <a:pPr marL="61594">
              <a:lnSpc>
                <a:spcPts val="1614"/>
              </a:lnSpc>
            </a:pPr>
            <a:r>
              <a:rPr sz="1600" dirty="0">
                <a:latin typeface="Calibri"/>
                <a:cs typeface="Calibri"/>
              </a:rPr>
              <a:t>Map</a:t>
            </a:r>
            <a:r>
              <a:rPr sz="1600" spc="-40" dirty="0">
                <a:latin typeface="Calibri"/>
                <a:cs typeface="Calibri"/>
              </a:rPr>
              <a:t> </a:t>
            </a:r>
            <a:r>
              <a:rPr sz="1600" spc="-10" dirty="0">
                <a:latin typeface="Calibri"/>
                <a:cs typeface="Calibri"/>
              </a:rPr>
              <a:t>markers </a:t>
            </a:r>
            <a:r>
              <a:rPr sz="1600" dirty="0">
                <a:latin typeface="Calibri"/>
                <a:cs typeface="Calibri"/>
              </a:rPr>
              <a:t>have</a:t>
            </a:r>
            <a:r>
              <a:rPr sz="1600" spc="-20" dirty="0">
                <a:latin typeface="Calibri"/>
                <a:cs typeface="Calibri"/>
              </a:rPr>
              <a:t> </a:t>
            </a:r>
            <a:r>
              <a:rPr sz="1600" dirty="0">
                <a:latin typeface="Calibri"/>
                <a:cs typeface="Calibri"/>
              </a:rPr>
              <a:t>been</a:t>
            </a:r>
            <a:r>
              <a:rPr sz="1600" spc="-20" dirty="0">
                <a:latin typeface="Calibri"/>
                <a:cs typeface="Calibri"/>
              </a:rPr>
              <a:t> </a:t>
            </a:r>
            <a:r>
              <a:rPr sz="1600" dirty="0">
                <a:latin typeface="Calibri"/>
                <a:cs typeface="Calibri"/>
              </a:rPr>
              <a:t>added</a:t>
            </a:r>
            <a:r>
              <a:rPr sz="1600" spc="-40" dirty="0">
                <a:latin typeface="Calibri"/>
                <a:cs typeface="Calibri"/>
              </a:rPr>
              <a:t> </a:t>
            </a:r>
            <a:r>
              <a:rPr sz="1600" dirty="0">
                <a:latin typeface="Calibri"/>
                <a:cs typeface="Calibri"/>
              </a:rPr>
              <a:t>to</a:t>
            </a:r>
            <a:r>
              <a:rPr sz="1600" spc="-25" dirty="0">
                <a:latin typeface="Calibri"/>
                <a:cs typeface="Calibri"/>
              </a:rPr>
              <a:t> </a:t>
            </a:r>
            <a:r>
              <a:rPr sz="1600" dirty="0">
                <a:latin typeface="Calibri"/>
                <a:cs typeface="Calibri"/>
              </a:rPr>
              <a:t>the</a:t>
            </a:r>
            <a:r>
              <a:rPr sz="1600" spc="-30" dirty="0">
                <a:latin typeface="Calibri"/>
                <a:cs typeface="Calibri"/>
              </a:rPr>
              <a:t> </a:t>
            </a:r>
            <a:r>
              <a:rPr sz="1600" dirty="0">
                <a:latin typeface="Calibri"/>
                <a:cs typeface="Calibri"/>
              </a:rPr>
              <a:t>map</a:t>
            </a:r>
            <a:r>
              <a:rPr sz="1600" spc="-30" dirty="0">
                <a:latin typeface="Calibri"/>
                <a:cs typeface="Calibri"/>
              </a:rPr>
              <a:t> </a:t>
            </a:r>
            <a:r>
              <a:rPr sz="1600" dirty="0">
                <a:latin typeface="Calibri"/>
                <a:cs typeface="Calibri"/>
              </a:rPr>
              <a:t>with</a:t>
            </a:r>
            <a:r>
              <a:rPr sz="1600" spc="-30" dirty="0">
                <a:latin typeface="Calibri"/>
                <a:cs typeface="Calibri"/>
              </a:rPr>
              <a:t> </a:t>
            </a:r>
            <a:r>
              <a:rPr sz="1600" dirty="0">
                <a:latin typeface="Calibri"/>
                <a:cs typeface="Calibri"/>
              </a:rPr>
              <a:t>aim</a:t>
            </a:r>
            <a:r>
              <a:rPr sz="1600" spc="-50" dirty="0">
                <a:latin typeface="Calibri"/>
                <a:cs typeface="Calibri"/>
              </a:rPr>
              <a:t> </a:t>
            </a:r>
            <a:r>
              <a:rPr sz="1600" dirty="0">
                <a:latin typeface="Calibri"/>
                <a:cs typeface="Calibri"/>
              </a:rPr>
              <a:t>to</a:t>
            </a:r>
            <a:r>
              <a:rPr sz="1600" spc="-20" dirty="0">
                <a:latin typeface="Calibri"/>
                <a:cs typeface="Calibri"/>
              </a:rPr>
              <a:t> </a:t>
            </a:r>
            <a:r>
              <a:rPr sz="1600" dirty="0">
                <a:latin typeface="Calibri"/>
                <a:cs typeface="Calibri"/>
              </a:rPr>
              <a:t>finding</a:t>
            </a:r>
            <a:r>
              <a:rPr sz="1600" spc="-25" dirty="0">
                <a:latin typeface="Calibri"/>
                <a:cs typeface="Calibri"/>
              </a:rPr>
              <a:t> </a:t>
            </a:r>
            <a:r>
              <a:rPr sz="1600" dirty="0">
                <a:latin typeface="Calibri"/>
                <a:cs typeface="Calibri"/>
              </a:rPr>
              <a:t>an</a:t>
            </a:r>
            <a:r>
              <a:rPr sz="1600" spc="-25" dirty="0">
                <a:latin typeface="Calibri"/>
                <a:cs typeface="Calibri"/>
              </a:rPr>
              <a:t> </a:t>
            </a:r>
            <a:r>
              <a:rPr sz="1600" dirty="0">
                <a:latin typeface="Calibri"/>
                <a:cs typeface="Calibri"/>
              </a:rPr>
              <a:t>optimal</a:t>
            </a:r>
            <a:r>
              <a:rPr sz="1600" spc="-35" dirty="0">
                <a:latin typeface="Calibri"/>
                <a:cs typeface="Calibri"/>
              </a:rPr>
              <a:t> </a:t>
            </a:r>
            <a:r>
              <a:rPr sz="1600" dirty="0">
                <a:latin typeface="Calibri"/>
                <a:cs typeface="Calibri"/>
              </a:rPr>
              <a:t>location</a:t>
            </a:r>
            <a:r>
              <a:rPr sz="1600" spc="-40" dirty="0">
                <a:latin typeface="Calibri"/>
                <a:cs typeface="Calibri"/>
              </a:rPr>
              <a:t> </a:t>
            </a:r>
            <a:r>
              <a:rPr sz="1600" dirty="0">
                <a:latin typeface="Calibri"/>
                <a:cs typeface="Calibri"/>
              </a:rPr>
              <a:t>for</a:t>
            </a:r>
            <a:r>
              <a:rPr sz="1600" spc="-15" dirty="0">
                <a:latin typeface="Calibri"/>
                <a:cs typeface="Calibri"/>
              </a:rPr>
              <a:t> </a:t>
            </a:r>
            <a:r>
              <a:rPr sz="1600" dirty="0">
                <a:latin typeface="Calibri"/>
                <a:cs typeface="Calibri"/>
              </a:rPr>
              <a:t>building</a:t>
            </a:r>
            <a:r>
              <a:rPr sz="1600" spc="-65" dirty="0">
                <a:latin typeface="Calibri"/>
                <a:cs typeface="Calibri"/>
              </a:rPr>
              <a:t> </a:t>
            </a:r>
            <a:r>
              <a:rPr sz="1600" dirty="0">
                <a:latin typeface="Calibri"/>
                <a:cs typeface="Calibri"/>
              </a:rPr>
              <a:t>a</a:t>
            </a:r>
            <a:r>
              <a:rPr sz="1600" spc="-30" dirty="0">
                <a:latin typeface="Calibri"/>
                <a:cs typeface="Calibri"/>
              </a:rPr>
              <a:t> </a:t>
            </a:r>
            <a:r>
              <a:rPr sz="1600" dirty="0">
                <a:latin typeface="Calibri"/>
                <a:cs typeface="Calibri"/>
              </a:rPr>
              <a:t>launch</a:t>
            </a:r>
            <a:r>
              <a:rPr sz="1600" spc="-40" dirty="0">
                <a:latin typeface="Calibri"/>
                <a:cs typeface="Calibri"/>
              </a:rPr>
              <a:t> </a:t>
            </a:r>
            <a:r>
              <a:rPr sz="1600" spc="-20" dirty="0">
                <a:latin typeface="Calibri"/>
                <a:cs typeface="Calibri"/>
              </a:rPr>
              <a:t>site</a:t>
            </a:r>
            <a:endParaRPr sz="1600" dirty="0">
              <a:latin typeface="Calibri"/>
              <a:cs typeface="Calibri"/>
            </a:endParaRPr>
          </a:p>
          <a:p>
            <a:pPr marL="12700">
              <a:lnSpc>
                <a:spcPct val="100000"/>
              </a:lnSpc>
              <a:spcBef>
                <a:spcPts val="445"/>
              </a:spcBef>
            </a:pPr>
            <a:r>
              <a:rPr lang="en-US" sz="1400" u="sng" dirty="0">
                <a:solidFill>
                  <a:srgbClr val="0462C1"/>
                </a:solidFill>
                <a:uFill>
                  <a:solidFill>
                    <a:srgbClr val="0462C1"/>
                  </a:solidFill>
                </a:uFill>
                <a:latin typeface="Microsoft Sans Serif"/>
                <a:cs typeface="Microsoft Sans Serif"/>
              </a:rPr>
              <a:t>https://github.com/magoo34/SpaceX-LaunchProject/blob/main/lab_jupyter_launch_site_location.ipynb</a:t>
            </a:r>
            <a:endParaRPr sz="1400" dirty="0">
              <a:latin typeface="Microsoft Sans Serif"/>
              <a:cs typeface="Microsoft Sans Serif"/>
            </a:endParaRPr>
          </a:p>
        </p:txBody>
      </p:sp>
      <p:sp>
        <p:nvSpPr>
          <p:cNvPr id="5" name="object 5"/>
          <p:cNvSpPr txBox="1"/>
          <p:nvPr/>
        </p:nvSpPr>
        <p:spPr>
          <a:xfrm>
            <a:off x="11109706" y="6103723"/>
            <a:ext cx="269875" cy="255270"/>
          </a:xfrm>
          <a:prstGeom prst="rect">
            <a:avLst/>
          </a:prstGeom>
        </p:spPr>
        <p:txBody>
          <a:bodyPr vert="horz" wrap="square" lIns="0" tIns="0" rIns="0" bIns="0" rtlCol="0">
            <a:spAutoFit/>
          </a:bodyPr>
          <a:lstStyle/>
          <a:p>
            <a:pPr marL="12700">
              <a:lnSpc>
                <a:spcPts val="1835"/>
              </a:lnSpc>
            </a:pPr>
            <a:r>
              <a:rPr sz="1600" spc="40" dirty="0">
                <a:solidFill>
                  <a:srgbClr val="1C7CDB"/>
                </a:solidFill>
                <a:latin typeface="Microsoft Sans Serif"/>
                <a:cs typeface="Microsoft Sans Serif"/>
              </a:rPr>
              <a:t>13</a:t>
            </a:r>
            <a:endParaRPr sz="1600">
              <a:latin typeface="Microsoft Sans Serif"/>
              <a:cs typeface="Microsoft Sans Serif"/>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109706" y="6080861"/>
            <a:ext cx="269875" cy="269240"/>
          </a:xfrm>
          <a:prstGeom prst="rect">
            <a:avLst/>
          </a:prstGeom>
        </p:spPr>
        <p:txBody>
          <a:bodyPr vert="horz" wrap="square" lIns="0" tIns="12065" rIns="0" bIns="0" rtlCol="0">
            <a:spAutoFit/>
          </a:bodyPr>
          <a:lstStyle/>
          <a:p>
            <a:pPr marL="12700">
              <a:lnSpc>
                <a:spcPct val="100000"/>
              </a:lnSpc>
              <a:spcBef>
                <a:spcPts val="95"/>
              </a:spcBef>
            </a:pPr>
            <a:r>
              <a:rPr sz="1600" spc="40" dirty="0">
                <a:solidFill>
                  <a:srgbClr val="1C7CDB"/>
                </a:solidFill>
                <a:latin typeface="Microsoft Sans Serif"/>
                <a:cs typeface="Microsoft Sans Serif"/>
              </a:rPr>
              <a:t>14</a:t>
            </a:r>
            <a:endParaRPr sz="1600">
              <a:latin typeface="Microsoft Sans Serif"/>
              <a:cs typeface="Microsoft Sans Serif"/>
            </a:endParaRPr>
          </a:p>
        </p:txBody>
      </p:sp>
      <p:sp>
        <p:nvSpPr>
          <p:cNvPr id="3" name="object 3"/>
          <p:cNvSpPr txBox="1"/>
          <p:nvPr/>
        </p:nvSpPr>
        <p:spPr>
          <a:xfrm>
            <a:off x="984300" y="6248501"/>
            <a:ext cx="7146290" cy="269240"/>
          </a:xfrm>
          <a:prstGeom prst="rect">
            <a:avLst/>
          </a:prstGeom>
        </p:spPr>
        <p:txBody>
          <a:bodyPr vert="horz" wrap="square" lIns="0" tIns="12065" rIns="0" bIns="0" rtlCol="0">
            <a:spAutoFit/>
          </a:bodyPr>
          <a:lstStyle/>
          <a:p>
            <a:pPr marL="12700">
              <a:lnSpc>
                <a:spcPct val="100000"/>
              </a:lnSpc>
              <a:spcBef>
                <a:spcPts val="95"/>
              </a:spcBef>
            </a:pPr>
            <a:r>
              <a:rPr sz="1600" u="sng" dirty="0">
                <a:solidFill>
                  <a:srgbClr val="0462C1"/>
                </a:solidFill>
                <a:uFill>
                  <a:solidFill>
                    <a:srgbClr val="0462C1"/>
                  </a:solidFill>
                </a:uFill>
                <a:latin typeface="Microsoft Sans Serif"/>
                <a:cs typeface="Microsoft Sans Serif"/>
                <a:hlinkClick r:id="rId2"/>
              </a:rPr>
              <a:t>https://github.com/initiative1972/data-</a:t>
            </a:r>
            <a:r>
              <a:rPr sz="1600" u="sng" spc="-30" dirty="0">
                <a:solidFill>
                  <a:srgbClr val="0462C1"/>
                </a:solidFill>
                <a:uFill>
                  <a:solidFill>
                    <a:srgbClr val="0462C1"/>
                  </a:solidFill>
                </a:uFill>
                <a:latin typeface="Microsoft Sans Serif"/>
                <a:cs typeface="Microsoft Sans Serif"/>
                <a:hlinkClick r:id="rId2"/>
              </a:rPr>
              <a:t>science/blob/master/dash_interact2_HY.py</a:t>
            </a:r>
            <a:endParaRPr sz="1600">
              <a:latin typeface="Microsoft Sans Serif"/>
              <a:cs typeface="Microsoft Sans Serif"/>
            </a:endParaRPr>
          </a:p>
        </p:txBody>
      </p:sp>
      <p:sp>
        <p:nvSpPr>
          <p:cNvPr id="4" name="object 4"/>
          <p:cNvSpPr txBox="1">
            <a:spLocks noGrp="1"/>
          </p:cNvSpPr>
          <p:nvPr>
            <p:ph type="title"/>
          </p:nvPr>
        </p:nvSpPr>
        <p:spPr>
          <a:xfrm>
            <a:off x="848969" y="417703"/>
            <a:ext cx="7146290" cy="581569"/>
          </a:xfrm>
          <a:prstGeom prst="rect">
            <a:avLst/>
          </a:prstGeom>
        </p:spPr>
        <p:txBody>
          <a:bodyPr vert="horz" wrap="square" lIns="0" tIns="12065" rIns="0" bIns="0" rtlCol="0">
            <a:spAutoFit/>
          </a:bodyPr>
          <a:lstStyle/>
          <a:p>
            <a:pPr marL="12700">
              <a:lnSpc>
                <a:spcPct val="100000"/>
              </a:lnSpc>
              <a:spcBef>
                <a:spcPts val="95"/>
              </a:spcBef>
            </a:pPr>
            <a:r>
              <a:rPr sz="3700" dirty="0">
                <a:solidFill>
                  <a:srgbClr val="1C7DDB"/>
                </a:solidFill>
                <a:latin typeface="Abadi" panose="020B0604020104020204" pitchFamily="34" charset="0"/>
              </a:rPr>
              <a:t>Build</a:t>
            </a:r>
            <a:r>
              <a:rPr sz="3700" spc="-135" dirty="0">
                <a:solidFill>
                  <a:srgbClr val="1C7DDB"/>
                </a:solidFill>
                <a:latin typeface="Abadi" panose="020B0604020104020204" pitchFamily="34" charset="0"/>
              </a:rPr>
              <a:t> </a:t>
            </a:r>
            <a:r>
              <a:rPr sz="3700" spc="-270" dirty="0">
                <a:solidFill>
                  <a:srgbClr val="1C7DDB"/>
                </a:solidFill>
                <a:latin typeface="Abadi" panose="020B0604020104020204" pitchFamily="34" charset="0"/>
              </a:rPr>
              <a:t>a</a:t>
            </a:r>
            <a:r>
              <a:rPr sz="3700" spc="25" dirty="0">
                <a:solidFill>
                  <a:srgbClr val="1C7DDB"/>
                </a:solidFill>
                <a:latin typeface="Abadi" panose="020B0604020104020204" pitchFamily="34" charset="0"/>
              </a:rPr>
              <a:t> </a:t>
            </a:r>
            <a:r>
              <a:rPr sz="3700" spc="-85" dirty="0">
                <a:solidFill>
                  <a:srgbClr val="1C7DDB"/>
                </a:solidFill>
                <a:latin typeface="Abadi" panose="020B0604020104020204" pitchFamily="34" charset="0"/>
              </a:rPr>
              <a:t>Dashboard</a:t>
            </a:r>
            <a:r>
              <a:rPr sz="3700" spc="-25" dirty="0">
                <a:solidFill>
                  <a:srgbClr val="1C7DDB"/>
                </a:solidFill>
                <a:latin typeface="Abadi" panose="020B0604020104020204" pitchFamily="34" charset="0"/>
              </a:rPr>
              <a:t> </a:t>
            </a:r>
            <a:r>
              <a:rPr sz="3700" dirty="0">
                <a:solidFill>
                  <a:srgbClr val="1C7DDB"/>
                </a:solidFill>
                <a:latin typeface="Abadi" panose="020B0604020104020204" pitchFamily="34" charset="0"/>
              </a:rPr>
              <a:t>with</a:t>
            </a:r>
            <a:r>
              <a:rPr sz="3700" spc="-55" dirty="0">
                <a:solidFill>
                  <a:srgbClr val="1C7DDB"/>
                </a:solidFill>
                <a:latin typeface="Abadi" panose="020B0604020104020204" pitchFamily="34" charset="0"/>
              </a:rPr>
              <a:t> </a:t>
            </a:r>
            <a:r>
              <a:rPr sz="3700" dirty="0">
                <a:solidFill>
                  <a:srgbClr val="1C7DDB"/>
                </a:solidFill>
                <a:latin typeface="Abadi" panose="020B0604020104020204" pitchFamily="34" charset="0"/>
              </a:rPr>
              <a:t>Plotly</a:t>
            </a:r>
            <a:r>
              <a:rPr sz="3700" spc="-40" dirty="0">
                <a:solidFill>
                  <a:srgbClr val="1C7DDB"/>
                </a:solidFill>
                <a:latin typeface="Abadi" panose="020B0604020104020204" pitchFamily="34" charset="0"/>
              </a:rPr>
              <a:t> </a:t>
            </a:r>
            <a:r>
              <a:rPr sz="3700" spc="-95" dirty="0">
                <a:solidFill>
                  <a:srgbClr val="1C7DDB"/>
                </a:solidFill>
                <a:latin typeface="Abadi" panose="020B0604020104020204" pitchFamily="34" charset="0"/>
              </a:rPr>
              <a:t>Dash</a:t>
            </a:r>
          </a:p>
        </p:txBody>
      </p:sp>
      <p:pic>
        <p:nvPicPr>
          <p:cNvPr id="5" name="object 5"/>
          <p:cNvPicPr/>
          <p:nvPr/>
        </p:nvPicPr>
        <p:blipFill>
          <a:blip r:embed="rId3" cstate="print"/>
          <a:stretch>
            <a:fillRect/>
          </a:stretch>
        </p:blipFill>
        <p:spPr>
          <a:xfrm>
            <a:off x="801623" y="1598675"/>
            <a:ext cx="4853940" cy="2164080"/>
          </a:xfrm>
          <a:prstGeom prst="rect">
            <a:avLst/>
          </a:prstGeom>
        </p:spPr>
      </p:pic>
      <p:pic>
        <p:nvPicPr>
          <p:cNvPr id="6" name="object 6"/>
          <p:cNvPicPr/>
          <p:nvPr/>
        </p:nvPicPr>
        <p:blipFill>
          <a:blip r:embed="rId4" cstate="print"/>
          <a:stretch>
            <a:fillRect/>
          </a:stretch>
        </p:blipFill>
        <p:spPr>
          <a:xfrm>
            <a:off x="5910071" y="1626107"/>
            <a:ext cx="4175760" cy="2136648"/>
          </a:xfrm>
          <a:prstGeom prst="rect">
            <a:avLst/>
          </a:prstGeom>
        </p:spPr>
      </p:pic>
      <p:pic>
        <p:nvPicPr>
          <p:cNvPr id="7" name="object 7"/>
          <p:cNvPicPr/>
          <p:nvPr/>
        </p:nvPicPr>
        <p:blipFill>
          <a:blip r:embed="rId5" cstate="print"/>
          <a:stretch>
            <a:fillRect/>
          </a:stretch>
        </p:blipFill>
        <p:spPr>
          <a:xfrm>
            <a:off x="1871472" y="3909059"/>
            <a:ext cx="5943600" cy="216103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48969" y="1758822"/>
            <a:ext cx="8740140" cy="1123315"/>
          </a:xfrm>
          <a:prstGeom prst="rect">
            <a:avLst/>
          </a:prstGeom>
        </p:spPr>
        <p:txBody>
          <a:bodyPr vert="horz" wrap="square" lIns="0" tIns="12700" rIns="0" bIns="0" rtlCol="0">
            <a:spAutoFit/>
          </a:bodyPr>
          <a:lstStyle/>
          <a:p>
            <a:pPr marL="240029" marR="5080" indent="-227329">
              <a:lnSpc>
                <a:spcPct val="100000"/>
              </a:lnSpc>
              <a:spcBef>
                <a:spcPts val="100"/>
              </a:spcBef>
              <a:buFont typeface="Arial"/>
              <a:buChar char="•"/>
              <a:tabLst>
                <a:tab pos="241300" algn="l"/>
              </a:tabLst>
            </a:pPr>
            <a:r>
              <a:rPr sz="2400" dirty="0">
                <a:latin typeface="Calibri"/>
                <a:cs typeface="Calibri"/>
              </a:rPr>
              <a:t>The</a:t>
            </a:r>
            <a:r>
              <a:rPr sz="2400" spc="-50" dirty="0">
                <a:latin typeface="Calibri"/>
                <a:cs typeface="Calibri"/>
              </a:rPr>
              <a:t> </a:t>
            </a:r>
            <a:r>
              <a:rPr sz="2400" dirty="0">
                <a:latin typeface="Calibri"/>
                <a:cs typeface="Calibri"/>
              </a:rPr>
              <a:t>SVM,</a:t>
            </a:r>
            <a:r>
              <a:rPr sz="2400" spc="-65" dirty="0">
                <a:latin typeface="Calibri"/>
                <a:cs typeface="Calibri"/>
              </a:rPr>
              <a:t> </a:t>
            </a:r>
            <a:r>
              <a:rPr sz="2400" dirty="0">
                <a:latin typeface="Calibri"/>
                <a:cs typeface="Calibri"/>
              </a:rPr>
              <a:t>KNN,</a:t>
            </a:r>
            <a:r>
              <a:rPr sz="2400" spc="-50" dirty="0">
                <a:latin typeface="Calibri"/>
                <a:cs typeface="Calibri"/>
              </a:rPr>
              <a:t> </a:t>
            </a:r>
            <a:r>
              <a:rPr sz="2400" dirty="0">
                <a:latin typeface="Calibri"/>
                <a:cs typeface="Calibri"/>
              </a:rPr>
              <a:t>and</a:t>
            </a:r>
            <a:r>
              <a:rPr sz="2400" spc="-55" dirty="0">
                <a:latin typeface="Calibri"/>
                <a:cs typeface="Calibri"/>
              </a:rPr>
              <a:t> </a:t>
            </a:r>
            <a:r>
              <a:rPr sz="2400" dirty="0">
                <a:latin typeface="Calibri"/>
                <a:cs typeface="Calibri"/>
              </a:rPr>
              <a:t>Logistic</a:t>
            </a:r>
            <a:r>
              <a:rPr sz="2400" spc="-70" dirty="0">
                <a:latin typeface="Calibri"/>
                <a:cs typeface="Calibri"/>
              </a:rPr>
              <a:t> </a:t>
            </a:r>
            <a:r>
              <a:rPr sz="2400" spc="-10" dirty="0">
                <a:latin typeface="Calibri"/>
                <a:cs typeface="Calibri"/>
              </a:rPr>
              <a:t>Regression</a:t>
            </a:r>
            <a:r>
              <a:rPr sz="2400" spc="-75" dirty="0">
                <a:latin typeface="Calibri"/>
                <a:cs typeface="Calibri"/>
              </a:rPr>
              <a:t> </a:t>
            </a:r>
            <a:r>
              <a:rPr sz="2400" dirty="0">
                <a:latin typeface="Calibri"/>
                <a:cs typeface="Calibri"/>
              </a:rPr>
              <a:t>model</a:t>
            </a:r>
            <a:r>
              <a:rPr sz="2400" spc="-50" dirty="0">
                <a:latin typeface="Calibri"/>
                <a:cs typeface="Calibri"/>
              </a:rPr>
              <a:t> </a:t>
            </a:r>
            <a:r>
              <a:rPr sz="2400" dirty="0">
                <a:latin typeface="Calibri"/>
                <a:cs typeface="Calibri"/>
              </a:rPr>
              <a:t>achieved</a:t>
            </a:r>
            <a:r>
              <a:rPr sz="2400" spc="-55" dirty="0">
                <a:latin typeface="Calibri"/>
                <a:cs typeface="Calibri"/>
              </a:rPr>
              <a:t> </a:t>
            </a:r>
            <a:r>
              <a:rPr sz="2400" dirty="0">
                <a:latin typeface="Calibri"/>
                <a:cs typeface="Calibri"/>
              </a:rPr>
              <a:t>the</a:t>
            </a:r>
            <a:r>
              <a:rPr sz="2400" spc="-45" dirty="0">
                <a:latin typeface="Calibri"/>
                <a:cs typeface="Calibri"/>
              </a:rPr>
              <a:t> </a:t>
            </a:r>
            <a:r>
              <a:rPr sz="2400" spc="-10" dirty="0">
                <a:latin typeface="Calibri"/>
                <a:cs typeface="Calibri"/>
              </a:rPr>
              <a:t>highest 	</a:t>
            </a:r>
            <a:r>
              <a:rPr sz="2400" dirty="0">
                <a:latin typeface="Calibri"/>
                <a:cs typeface="Calibri"/>
              </a:rPr>
              <a:t>accuracy</a:t>
            </a:r>
            <a:r>
              <a:rPr sz="2400" spc="-70" dirty="0">
                <a:latin typeface="Calibri"/>
                <a:cs typeface="Calibri"/>
              </a:rPr>
              <a:t> </a:t>
            </a:r>
            <a:r>
              <a:rPr sz="2400" dirty="0">
                <a:latin typeface="Calibri"/>
                <a:cs typeface="Calibri"/>
              </a:rPr>
              <a:t>at</a:t>
            </a:r>
            <a:r>
              <a:rPr sz="2400" spc="-40" dirty="0">
                <a:latin typeface="Calibri"/>
                <a:cs typeface="Calibri"/>
              </a:rPr>
              <a:t> </a:t>
            </a:r>
            <a:r>
              <a:rPr sz="2400" dirty="0">
                <a:latin typeface="Calibri"/>
                <a:cs typeface="Calibri"/>
              </a:rPr>
              <a:t>83.3%,</a:t>
            </a:r>
            <a:r>
              <a:rPr sz="2400" spc="-55" dirty="0">
                <a:latin typeface="Calibri"/>
                <a:cs typeface="Calibri"/>
              </a:rPr>
              <a:t> </a:t>
            </a:r>
            <a:r>
              <a:rPr sz="2400" dirty="0">
                <a:latin typeface="Calibri"/>
                <a:cs typeface="Calibri"/>
              </a:rPr>
              <a:t>while</a:t>
            </a:r>
            <a:r>
              <a:rPr sz="2400" spc="-40" dirty="0">
                <a:latin typeface="Calibri"/>
                <a:cs typeface="Calibri"/>
              </a:rPr>
              <a:t> </a:t>
            </a:r>
            <a:r>
              <a:rPr sz="2400" dirty="0">
                <a:latin typeface="Calibri"/>
                <a:cs typeface="Calibri"/>
              </a:rPr>
              <a:t>the</a:t>
            </a:r>
            <a:r>
              <a:rPr sz="2400" spc="-45" dirty="0">
                <a:latin typeface="Calibri"/>
                <a:cs typeface="Calibri"/>
              </a:rPr>
              <a:t> </a:t>
            </a:r>
            <a:r>
              <a:rPr sz="2400" dirty="0">
                <a:latin typeface="Calibri"/>
                <a:cs typeface="Calibri"/>
              </a:rPr>
              <a:t>SVM</a:t>
            </a:r>
            <a:r>
              <a:rPr sz="2400" spc="-45" dirty="0">
                <a:latin typeface="Calibri"/>
                <a:cs typeface="Calibri"/>
              </a:rPr>
              <a:t> </a:t>
            </a:r>
            <a:r>
              <a:rPr sz="2400" spc="-10" dirty="0">
                <a:latin typeface="Calibri"/>
                <a:cs typeface="Calibri"/>
              </a:rPr>
              <a:t>performs</a:t>
            </a:r>
            <a:r>
              <a:rPr sz="2400" spc="-55" dirty="0">
                <a:latin typeface="Calibri"/>
                <a:cs typeface="Calibri"/>
              </a:rPr>
              <a:t> </a:t>
            </a:r>
            <a:r>
              <a:rPr sz="2400" dirty="0">
                <a:latin typeface="Calibri"/>
                <a:cs typeface="Calibri"/>
              </a:rPr>
              <a:t>the</a:t>
            </a:r>
            <a:r>
              <a:rPr sz="2400" spc="-40" dirty="0">
                <a:latin typeface="Calibri"/>
                <a:cs typeface="Calibri"/>
              </a:rPr>
              <a:t> </a:t>
            </a:r>
            <a:r>
              <a:rPr sz="2400" dirty="0">
                <a:latin typeface="Calibri"/>
                <a:cs typeface="Calibri"/>
              </a:rPr>
              <a:t>best</a:t>
            </a:r>
            <a:r>
              <a:rPr sz="2400" spc="-50" dirty="0">
                <a:latin typeface="Calibri"/>
                <a:cs typeface="Calibri"/>
              </a:rPr>
              <a:t> </a:t>
            </a:r>
            <a:r>
              <a:rPr sz="2400" dirty="0">
                <a:latin typeface="Calibri"/>
                <a:cs typeface="Calibri"/>
              </a:rPr>
              <a:t>in</a:t>
            </a:r>
            <a:r>
              <a:rPr sz="2400" spc="-45" dirty="0">
                <a:latin typeface="Calibri"/>
                <a:cs typeface="Calibri"/>
              </a:rPr>
              <a:t> </a:t>
            </a:r>
            <a:r>
              <a:rPr sz="2400" dirty="0">
                <a:latin typeface="Calibri"/>
                <a:cs typeface="Calibri"/>
              </a:rPr>
              <a:t>terms</a:t>
            </a:r>
            <a:r>
              <a:rPr sz="2400" spc="-50" dirty="0">
                <a:latin typeface="Calibri"/>
                <a:cs typeface="Calibri"/>
              </a:rPr>
              <a:t> </a:t>
            </a:r>
            <a:r>
              <a:rPr sz="2400" dirty="0">
                <a:latin typeface="Calibri"/>
                <a:cs typeface="Calibri"/>
              </a:rPr>
              <a:t>of</a:t>
            </a:r>
            <a:r>
              <a:rPr sz="2400" spc="-45" dirty="0">
                <a:latin typeface="Calibri"/>
                <a:cs typeface="Calibri"/>
              </a:rPr>
              <a:t> </a:t>
            </a:r>
            <a:r>
              <a:rPr sz="2400" spc="-20" dirty="0">
                <a:latin typeface="Calibri"/>
                <a:cs typeface="Calibri"/>
              </a:rPr>
              <a:t>Area 	</a:t>
            </a:r>
            <a:r>
              <a:rPr sz="2400" dirty="0">
                <a:latin typeface="Calibri"/>
                <a:cs typeface="Calibri"/>
              </a:rPr>
              <a:t>Under</a:t>
            </a:r>
            <a:r>
              <a:rPr sz="2400" spc="-40" dirty="0">
                <a:latin typeface="Calibri"/>
                <a:cs typeface="Calibri"/>
              </a:rPr>
              <a:t> </a:t>
            </a:r>
            <a:r>
              <a:rPr sz="2400" dirty="0">
                <a:latin typeface="Calibri"/>
                <a:cs typeface="Calibri"/>
              </a:rPr>
              <a:t>the</a:t>
            </a:r>
            <a:r>
              <a:rPr sz="2400" spc="-40" dirty="0">
                <a:latin typeface="Calibri"/>
                <a:cs typeface="Calibri"/>
              </a:rPr>
              <a:t> </a:t>
            </a:r>
            <a:r>
              <a:rPr sz="2400" dirty="0">
                <a:latin typeface="Calibri"/>
                <a:cs typeface="Calibri"/>
              </a:rPr>
              <a:t>Curve</a:t>
            </a:r>
            <a:r>
              <a:rPr sz="2400" spc="-45" dirty="0">
                <a:latin typeface="Calibri"/>
                <a:cs typeface="Calibri"/>
              </a:rPr>
              <a:t> </a:t>
            </a:r>
            <a:r>
              <a:rPr sz="2400" dirty="0">
                <a:latin typeface="Calibri"/>
                <a:cs typeface="Calibri"/>
              </a:rPr>
              <a:t>at</a:t>
            </a:r>
            <a:r>
              <a:rPr sz="2400" spc="-45" dirty="0">
                <a:latin typeface="Calibri"/>
                <a:cs typeface="Calibri"/>
              </a:rPr>
              <a:t> </a:t>
            </a:r>
            <a:r>
              <a:rPr sz="2400" spc="-10" dirty="0">
                <a:latin typeface="Calibri"/>
                <a:cs typeface="Calibri"/>
              </a:rPr>
              <a:t>0.958.</a:t>
            </a:r>
            <a:endParaRPr sz="2400">
              <a:latin typeface="Calibri"/>
              <a:cs typeface="Calibri"/>
            </a:endParaRPr>
          </a:p>
        </p:txBody>
      </p:sp>
      <p:sp>
        <p:nvSpPr>
          <p:cNvPr id="3" name="object 3"/>
          <p:cNvSpPr txBox="1">
            <a:spLocks noGrp="1"/>
          </p:cNvSpPr>
          <p:nvPr>
            <p:ph type="title"/>
          </p:nvPr>
        </p:nvSpPr>
        <p:spPr>
          <a:xfrm>
            <a:off x="838200" y="365125"/>
            <a:ext cx="10515600" cy="581569"/>
          </a:xfrm>
          <a:prstGeom prst="rect">
            <a:avLst/>
          </a:prstGeom>
        </p:spPr>
        <p:txBody>
          <a:bodyPr vert="horz" wrap="square" lIns="0" tIns="12065" rIns="0" bIns="0" rtlCol="0">
            <a:spAutoFit/>
          </a:bodyPr>
          <a:lstStyle/>
          <a:p>
            <a:pPr marL="12700">
              <a:lnSpc>
                <a:spcPct val="100000"/>
              </a:lnSpc>
              <a:spcBef>
                <a:spcPts val="95"/>
              </a:spcBef>
            </a:pPr>
            <a:r>
              <a:rPr sz="3700" spc="-65" dirty="0">
                <a:solidFill>
                  <a:srgbClr val="1C7DDB"/>
                </a:solidFill>
                <a:latin typeface="Abadi" panose="020B0604020104020204" pitchFamily="34" charset="0"/>
              </a:rPr>
              <a:t>Predictive</a:t>
            </a:r>
            <a:r>
              <a:rPr sz="3700" spc="-145" dirty="0">
                <a:solidFill>
                  <a:srgbClr val="1C7DDB"/>
                </a:solidFill>
                <a:latin typeface="Abadi" panose="020B0604020104020204" pitchFamily="34" charset="0"/>
              </a:rPr>
              <a:t> </a:t>
            </a:r>
            <a:r>
              <a:rPr sz="3700" spc="-105" dirty="0">
                <a:solidFill>
                  <a:srgbClr val="1C7DDB"/>
                </a:solidFill>
                <a:latin typeface="Abadi" panose="020B0604020104020204" pitchFamily="34" charset="0"/>
              </a:rPr>
              <a:t>Analysis</a:t>
            </a:r>
            <a:r>
              <a:rPr sz="3700" spc="-140" dirty="0">
                <a:solidFill>
                  <a:srgbClr val="1C7DDB"/>
                </a:solidFill>
                <a:latin typeface="Abadi" panose="020B0604020104020204" pitchFamily="34" charset="0"/>
              </a:rPr>
              <a:t> </a:t>
            </a:r>
            <a:r>
              <a:rPr sz="3700" spc="-110" dirty="0">
                <a:solidFill>
                  <a:srgbClr val="1C7DDB"/>
                </a:solidFill>
                <a:latin typeface="Abadi" panose="020B0604020104020204" pitchFamily="34" charset="0"/>
              </a:rPr>
              <a:t>(Classification)</a:t>
            </a:r>
          </a:p>
        </p:txBody>
      </p:sp>
      <p:pic>
        <p:nvPicPr>
          <p:cNvPr id="4" name="object 4"/>
          <p:cNvPicPr/>
          <p:nvPr/>
        </p:nvPicPr>
        <p:blipFill>
          <a:blip r:embed="rId2" cstate="print"/>
          <a:stretch>
            <a:fillRect/>
          </a:stretch>
        </p:blipFill>
        <p:spPr>
          <a:xfrm>
            <a:off x="769619" y="3038855"/>
            <a:ext cx="3997452" cy="2770632"/>
          </a:xfrm>
          <a:prstGeom prst="rect">
            <a:avLst/>
          </a:prstGeom>
        </p:spPr>
      </p:pic>
      <p:pic>
        <p:nvPicPr>
          <p:cNvPr id="5" name="object 5"/>
          <p:cNvPicPr/>
          <p:nvPr/>
        </p:nvPicPr>
        <p:blipFill>
          <a:blip r:embed="rId3" cstate="print"/>
          <a:stretch>
            <a:fillRect/>
          </a:stretch>
        </p:blipFill>
        <p:spPr>
          <a:xfrm>
            <a:off x="5762244" y="2688335"/>
            <a:ext cx="2057400" cy="1588008"/>
          </a:xfrm>
          <a:prstGeom prst="rect">
            <a:avLst/>
          </a:prstGeom>
        </p:spPr>
      </p:pic>
      <p:pic>
        <p:nvPicPr>
          <p:cNvPr id="6" name="object 6"/>
          <p:cNvPicPr/>
          <p:nvPr/>
        </p:nvPicPr>
        <p:blipFill>
          <a:blip r:embed="rId4" cstate="print"/>
          <a:stretch>
            <a:fillRect/>
          </a:stretch>
        </p:blipFill>
        <p:spPr>
          <a:xfrm>
            <a:off x="5762244" y="4334255"/>
            <a:ext cx="2116836" cy="1635252"/>
          </a:xfrm>
          <a:prstGeom prst="rect">
            <a:avLst/>
          </a:prstGeom>
        </p:spPr>
      </p:pic>
      <p:grpSp>
        <p:nvGrpSpPr>
          <p:cNvPr id="7" name="object 7"/>
          <p:cNvGrpSpPr/>
          <p:nvPr/>
        </p:nvGrpSpPr>
        <p:grpSpPr>
          <a:xfrm>
            <a:off x="8020811" y="2734055"/>
            <a:ext cx="2101850" cy="3208020"/>
            <a:chOff x="8020811" y="2734055"/>
            <a:chExt cx="2101850" cy="3208020"/>
          </a:xfrm>
        </p:grpSpPr>
        <p:pic>
          <p:nvPicPr>
            <p:cNvPr id="8" name="object 8"/>
            <p:cNvPicPr/>
            <p:nvPr/>
          </p:nvPicPr>
          <p:blipFill>
            <a:blip r:embed="rId3" cstate="print"/>
            <a:stretch>
              <a:fillRect/>
            </a:stretch>
          </p:blipFill>
          <p:spPr>
            <a:xfrm>
              <a:off x="8063483" y="2734055"/>
              <a:ext cx="2014727" cy="1556003"/>
            </a:xfrm>
            <a:prstGeom prst="rect">
              <a:avLst/>
            </a:prstGeom>
          </p:spPr>
        </p:pic>
        <p:pic>
          <p:nvPicPr>
            <p:cNvPr id="9" name="object 9"/>
            <p:cNvPicPr/>
            <p:nvPr/>
          </p:nvPicPr>
          <p:blipFill>
            <a:blip r:embed="rId3" cstate="print"/>
            <a:stretch>
              <a:fillRect/>
            </a:stretch>
          </p:blipFill>
          <p:spPr>
            <a:xfrm>
              <a:off x="8020811" y="4319016"/>
              <a:ext cx="2101596" cy="1623060"/>
            </a:xfrm>
            <a:prstGeom prst="rect">
              <a:avLst/>
            </a:prstGeom>
          </p:spPr>
        </p:pic>
      </p:grpSp>
      <p:sp>
        <p:nvSpPr>
          <p:cNvPr id="10" name="object 10"/>
          <p:cNvSpPr txBox="1">
            <a:spLocks noGrp="1"/>
          </p:cNvSpPr>
          <p:nvPr>
            <p:ph type="sldNum" sz="quarter" idx="7"/>
          </p:nvPr>
        </p:nvSpPr>
        <p:spPr>
          <a:xfrm>
            <a:off x="11084306" y="6103723"/>
            <a:ext cx="333755" cy="255270"/>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38100">
              <a:lnSpc>
                <a:spcPts val="1835"/>
              </a:lnSpc>
            </a:pPr>
            <a:fld id="{81D60167-4931-47E6-BA6A-407CBD079E47}" type="slidenum">
              <a:rPr lang="en-US" spc="20" smtClean="0"/>
              <a:pPr marL="160020">
                <a:lnSpc>
                  <a:spcPts val="1835"/>
                </a:lnSpc>
              </a:pPr>
              <a:t>20</a:t>
            </a:fld>
            <a:endParaRPr spc="45" dirty="0"/>
          </a:p>
        </p:txBody>
      </p:sp>
      <p:sp>
        <p:nvSpPr>
          <p:cNvPr id="11" name="object 11"/>
          <p:cNvSpPr txBox="1"/>
          <p:nvPr/>
        </p:nvSpPr>
        <p:spPr>
          <a:xfrm>
            <a:off x="813003" y="6128107"/>
            <a:ext cx="10605058" cy="230832"/>
          </a:xfrm>
          <a:prstGeom prst="rect">
            <a:avLst/>
          </a:prstGeom>
        </p:spPr>
        <p:txBody>
          <a:bodyPr vert="horz" wrap="square" lIns="0" tIns="0" rIns="0" bIns="0" rtlCol="0">
            <a:spAutoFit/>
          </a:bodyPr>
          <a:lstStyle/>
          <a:p>
            <a:pPr marL="12700">
              <a:lnSpc>
                <a:spcPts val="1835"/>
              </a:lnSpc>
            </a:pPr>
            <a:r>
              <a:rPr lang="en-US" sz="1500" u="sng" dirty="0">
                <a:solidFill>
                  <a:srgbClr val="0462C1"/>
                </a:solidFill>
                <a:uFill>
                  <a:solidFill>
                    <a:srgbClr val="0462C1"/>
                  </a:solidFill>
                </a:uFill>
                <a:latin typeface="Microsoft Sans Serif"/>
                <a:cs typeface="Microsoft Sans Serif"/>
              </a:rPr>
              <a:t>https://github.com/magoo34/SpaceX-LaunchProject/blob/main/SpaceX_Machine%20Learning%20Prediction_Part_5.ipynb</a:t>
            </a:r>
            <a:endParaRPr sz="1500" dirty="0">
              <a:latin typeface="Microsoft Sans Serif"/>
              <a:cs typeface="Microsoft Sans Serif"/>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 and Results :</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Collected and cleaned SpaceX launch data</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Built Interactive dashboards for exploratory analysis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Built Interactive Visual Analytics patterns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Trained and compared classification models (Logistic Regression, Support Vector Machine, Decision Tree, K-Nearest Neighbors)	</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33</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35</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37</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400864"/>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80263"/>
            <a:ext cx="9766360" cy="482635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system-ui"/>
              </a:rPr>
              <a:t>Project background and context</a:t>
            </a:r>
          </a:p>
          <a:p>
            <a:pPr marL="457200" lvl="1" indent="0" algn="just">
              <a:spcBef>
                <a:spcPts val="1400"/>
              </a:spcBef>
              <a:buNone/>
            </a:pPr>
            <a:r>
              <a:rPr lang="en-US" sz="1800" dirty="0">
                <a:solidFill>
                  <a:schemeClr val="accent3">
                    <a:lumMod val="25000"/>
                  </a:schemeClr>
                </a:solidFill>
                <a:latin typeface="system-ui"/>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system-ui"/>
              </a:rPr>
              <a:t>Problems you want to find answers</a:t>
            </a:r>
          </a:p>
          <a:p>
            <a:pPr lvl="1">
              <a:spcBef>
                <a:spcPts val="1400"/>
              </a:spcBef>
              <a:buFontTx/>
              <a:buChar char="-"/>
            </a:pPr>
            <a:r>
              <a:rPr lang="en-US" sz="1800" dirty="0">
                <a:solidFill>
                  <a:schemeClr val="accent3">
                    <a:lumMod val="25000"/>
                  </a:schemeClr>
                </a:solidFill>
                <a:latin typeface="system-ui"/>
              </a:rPr>
              <a:t>Analyze factors affecting SpaceX launch success rate</a:t>
            </a:r>
          </a:p>
          <a:p>
            <a:pPr lvl="1">
              <a:spcBef>
                <a:spcPts val="1400"/>
              </a:spcBef>
              <a:buFontTx/>
              <a:buChar char="-"/>
            </a:pPr>
            <a:r>
              <a:rPr lang="en-US" sz="1800" dirty="0">
                <a:solidFill>
                  <a:schemeClr val="accent3">
                    <a:lumMod val="25000"/>
                  </a:schemeClr>
                </a:solidFill>
                <a:latin typeface="system-ui"/>
              </a:rPr>
              <a:t>Understand geographical patterns and relationship between launch sites, payload mass, orbit type etc..</a:t>
            </a:r>
          </a:p>
          <a:p>
            <a:pPr lvl="1">
              <a:spcBef>
                <a:spcPts val="1400"/>
              </a:spcBef>
              <a:buFontTx/>
              <a:buChar char="-"/>
            </a:pPr>
            <a:r>
              <a:rPr lang="en-US" sz="1800" dirty="0">
                <a:solidFill>
                  <a:schemeClr val="accent3">
                    <a:lumMod val="25000"/>
                  </a:schemeClr>
                </a:solidFill>
                <a:latin typeface="system-ui"/>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system-ui"/>
              </a:rPr>
              <a:t>What operating conditions needs to be in place to ensure a successful landing program.</a:t>
            </a:r>
          </a:p>
          <a:p>
            <a:pPr lvl="1">
              <a:spcBef>
                <a:spcPts val="1400"/>
              </a:spcBef>
              <a:buFontTx/>
              <a:buChar char="-"/>
            </a:pPr>
            <a:r>
              <a:rPr lang="en-US" sz="1800" dirty="0">
                <a:solidFill>
                  <a:schemeClr val="accent3">
                    <a:lumMod val="25000"/>
                  </a:schemeClr>
                </a:solidFill>
                <a:latin typeface="system-ui"/>
              </a:rPr>
              <a:t> Identify optimal launch site locations</a:t>
            </a:r>
          </a:p>
          <a:p>
            <a:pPr lvl="1">
              <a:spcBef>
                <a:spcPts val="1400"/>
              </a:spcBef>
              <a:buFontTx/>
              <a:buChar char="-"/>
            </a:pPr>
            <a:r>
              <a:rPr lang="en-US" sz="1800" dirty="0">
                <a:solidFill>
                  <a:schemeClr val="accent3">
                    <a:lumMod val="25000"/>
                  </a:schemeClr>
                </a:solidFill>
                <a:latin typeface="system-ui"/>
              </a:rPr>
              <a:t>Predict launch outcomes using machine learning</a:t>
            </a:r>
          </a:p>
          <a:p>
            <a:pPr lvl="1">
              <a:spcBef>
                <a:spcPts val="1400"/>
              </a:spcBef>
              <a:buFontTx/>
              <a:buChar char="-"/>
            </a:pPr>
            <a:endParaRPr lang="en-US" sz="1800" dirty="0">
              <a:solidFill>
                <a:schemeClr val="accent3">
                  <a:lumMod val="25000"/>
                </a:schemeClr>
              </a:solidFill>
              <a:latin typeface="system-ui"/>
            </a:endParaRPr>
          </a:p>
          <a:p>
            <a:pPr lvl="1">
              <a:spcBef>
                <a:spcPts val="1400"/>
              </a:spcBef>
              <a:buFontTx/>
              <a:buChar char="-"/>
            </a:pPr>
            <a:endParaRPr lang="en-US" sz="1800" dirty="0">
              <a:solidFill>
                <a:schemeClr val="accent3">
                  <a:lumMod val="25000"/>
                </a:schemeClr>
              </a:solidFill>
              <a:latin typeface="system-ui"/>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45</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46</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49</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fontScale="925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r>
              <a:rPr lang="en-US" sz="2200" spc="-110" dirty="0">
                <a:solidFill>
                  <a:srgbClr val="292929"/>
                </a:solidFill>
                <a:latin typeface="Abadi" panose="020B0604020104020204" pitchFamily="34" charset="0"/>
                <a:cs typeface="Microsoft Sans Serif"/>
              </a:rPr>
              <a:t>The</a:t>
            </a:r>
            <a:r>
              <a:rPr lang="en-US" sz="2200" spc="-25" dirty="0">
                <a:solidFill>
                  <a:srgbClr val="292929"/>
                </a:solidFill>
                <a:latin typeface="Abadi" panose="020B0604020104020204" pitchFamily="34" charset="0"/>
                <a:cs typeface="Microsoft Sans Serif"/>
              </a:rPr>
              <a:t> </a:t>
            </a:r>
            <a:r>
              <a:rPr lang="en-US" sz="2200" spc="-135" dirty="0">
                <a:solidFill>
                  <a:srgbClr val="292929"/>
                </a:solidFill>
                <a:latin typeface="Abadi" panose="020B0604020104020204" pitchFamily="34" charset="0"/>
                <a:cs typeface="Microsoft Sans Serif"/>
              </a:rPr>
              <a:t>SVM,</a:t>
            </a:r>
            <a:r>
              <a:rPr lang="en-US" sz="2200" dirty="0">
                <a:solidFill>
                  <a:srgbClr val="292929"/>
                </a:solidFill>
                <a:latin typeface="Abadi" panose="020B0604020104020204" pitchFamily="34" charset="0"/>
                <a:cs typeface="Microsoft Sans Serif"/>
              </a:rPr>
              <a:t> </a:t>
            </a:r>
            <a:r>
              <a:rPr lang="en-US" sz="2200" spc="-125" dirty="0">
                <a:solidFill>
                  <a:srgbClr val="292929"/>
                </a:solidFill>
                <a:latin typeface="Abadi" panose="020B0604020104020204" pitchFamily="34" charset="0"/>
                <a:cs typeface="Microsoft Sans Serif"/>
              </a:rPr>
              <a:t>KNN,</a:t>
            </a:r>
            <a:r>
              <a:rPr lang="en-US" sz="2200" spc="-10"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and</a:t>
            </a:r>
            <a:r>
              <a:rPr lang="en-US" sz="2200" spc="-135" dirty="0">
                <a:solidFill>
                  <a:srgbClr val="292929"/>
                </a:solidFill>
                <a:latin typeface="Abadi" panose="020B0604020104020204" pitchFamily="34" charset="0"/>
                <a:cs typeface="Microsoft Sans Serif"/>
              </a:rPr>
              <a:t> </a:t>
            </a:r>
            <a:r>
              <a:rPr lang="en-US" sz="2200" spc="-10" dirty="0">
                <a:solidFill>
                  <a:srgbClr val="292929"/>
                </a:solidFill>
                <a:latin typeface="Abadi" panose="020B0604020104020204" pitchFamily="34" charset="0"/>
                <a:cs typeface="Microsoft Sans Serif"/>
              </a:rPr>
              <a:t>Logistic</a:t>
            </a:r>
            <a:r>
              <a:rPr lang="en-US" sz="2200" spc="-90" dirty="0">
                <a:solidFill>
                  <a:srgbClr val="292929"/>
                </a:solidFill>
                <a:latin typeface="Abadi" panose="020B0604020104020204" pitchFamily="34" charset="0"/>
                <a:cs typeface="Microsoft Sans Serif"/>
              </a:rPr>
              <a:t> </a:t>
            </a:r>
            <a:r>
              <a:rPr lang="en-US" sz="2200" spc="-80" dirty="0">
                <a:solidFill>
                  <a:srgbClr val="292929"/>
                </a:solidFill>
                <a:latin typeface="Abadi" panose="020B0604020104020204" pitchFamily="34" charset="0"/>
                <a:cs typeface="Microsoft Sans Serif"/>
              </a:rPr>
              <a:t>Regression</a:t>
            </a:r>
            <a:r>
              <a:rPr lang="en-US" sz="2200" spc="-50"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models</a:t>
            </a:r>
            <a:r>
              <a:rPr lang="en-US" sz="2200" spc="-45" dirty="0">
                <a:solidFill>
                  <a:srgbClr val="292929"/>
                </a:solidFill>
                <a:latin typeface="Abadi" panose="020B0604020104020204" pitchFamily="34" charset="0"/>
                <a:cs typeface="Microsoft Sans Serif"/>
              </a:rPr>
              <a:t> </a:t>
            </a:r>
            <a:r>
              <a:rPr lang="en-US" sz="2200" spc="-30" dirty="0">
                <a:solidFill>
                  <a:srgbClr val="292929"/>
                </a:solidFill>
                <a:latin typeface="Abadi" panose="020B0604020104020204" pitchFamily="34" charset="0"/>
                <a:cs typeface="Microsoft Sans Serif"/>
              </a:rPr>
              <a:t>are</a:t>
            </a:r>
            <a:r>
              <a:rPr lang="en-US" sz="2200" spc="-45"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the</a:t>
            </a:r>
            <a:r>
              <a:rPr lang="en-US" sz="2200" spc="-40"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best</a:t>
            </a:r>
            <a:r>
              <a:rPr lang="en-US" sz="2200" spc="-45"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in</a:t>
            </a:r>
            <a:r>
              <a:rPr lang="en-US" sz="2200" spc="-40" dirty="0">
                <a:solidFill>
                  <a:srgbClr val="292929"/>
                </a:solidFill>
                <a:latin typeface="Abadi" panose="020B0604020104020204" pitchFamily="34" charset="0"/>
                <a:cs typeface="Microsoft Sans Serif"/>
              </a:rPr>
              <a:t> </a:t>
            </a:r>
            <a:r>
              <a:rPr lang="en-US" sz="2200" spc="-20" dirty="0">
                <a:solidFill>
                  <a:srgbClr val="292929"/>
                </a:solidFill>
                <a:latin typeface="Abadi" panose="020B0604020104020204" pitchFamily="34" charset="0"/>
                <a:cs typeface="Microsoft Sans Serif"/>
              </a:rPr>
              <a:t>terms</a:t>
            </a:r>
            <a:r>
              <a:rPr lang="en-US" sz="2200" spc="-40" dirty="0">
                <a:solidFill>
                  <a:srgbClr val="292929"/>
                </a:solidFill>
                <a:latin typeface="Abadi" panose="020B0604020104020204" pitchFamily="34" charset="0"/>
                <a:cs typeface="Microsoft Sans Serif"/>
              </a:rPr>
              <a:t> </a:t>
            </a:r>
            <a:r>
              <a:rPr lang="en-US" sz="2200" spc="-25" dirty="0">
                <a:solidFill>
                  <a:srgbClr val="292929"/>
                </a:solidFill>
                <a:latin typeface="Abadi" panose="020B0604020104020204" pitchFamily="34" charset="0"/>
                <a:cs typeface="Microsoft Sans Serif"/>
              </a:rPr>
              <a:t>of </a:t>
            </a:r>
            <a:r>
              <a:rPr lang="en-US" sz="2200" dirty="0">
                <a:solidFill>
                  <a:srgbClr val="292929"/>
                </a:solidFill>
                <a:latin typeface="Abadi" panose="020B0604020104020204" pitchFamily="34" charset="0"/>
                <a:cs typeface="Microsoft Sans Serif"/>
              </a:rPr>
              <a:t>prediction</a:t>
            </a:r>
            <a:r>
              <a:rPr lang="en-US" sz="2200" spc="-5" dirty="0">
                <a:solidFill>
                  <a:srgbClr val="292929"/>
                </a:solidFill>
                <a:latin typeface="Abadi" panose="020B0604020104020204" pitchFamily="34" charset="0"/>
                <a:cs typeface="Microsoft Sans Serif"/>
              </a:rPr>
              <a:t> </a:t>
            </a:r>
            <a:r>
              <a:rPr lang="en-US" sz="2200" spc="-95" dirty="0">
                <a:solidFill>
                  <a:srgbClr val="292929"/>
                </a:solidFill>
                <a:latin typeface="Abadi" panose="020B0604020104020204" pitchFamily="34" charset="0"/>
                <a:cs typeface="Microsoft Sans Serif"/>
              </a:rPr>
              <a:t>accuracy</a:t>
            </a:r>
            <a:r>
              <a:rPr lang="en-US" sz="2200" spc="-10"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for</a:t>
            </a:r>
            <a:r>
              <a:rPr lang="en-US" sz="2200" spc="20" dirty="0">
                <a:solidFill>
                  <a:srgbClr val="292929"/>
                </a:solidFill>
                <a:latin typeface="Abadi" panose="020B0604020104020204" pitchFamily="34" charset="0"/>
                <a:cs typeface="Microsoft Sans Serif"/>
              </a:rPr>
              <a:t> </a:t>
            </a:r>
            <a:r>
              <a:rPr lang="en-US" sz="2200" dirty="0">
                <a:solidFill>
                  <a:srgbClr val="292929"/>
                </a:solidFill>
                <a:latin typeface="Abadi" panose="020B0604020104020204" pitchFamily="34" charset="0"/>
                <a:cs typeface="Microsoft Sans Serif"/>
              </a:rPr>
              <a:t>this</a:t>
            </a:r>
            <a:r>
              <a:rPr lang="en-US" sz="2200" spc="5" dirty="0">
                <a:solidFill>
                  <a:srgbClr val="292929"/>
                </a:solidFill>
                <a:latin typeface="Abadi" panose="020B0604020104020204" pitchFamily="34" charset="0"/>
                <a:cs typeface="Microsoft Sans Serif"/>
              </a:rPr>
              <a:t> </a:t>
            </a:r>
            <a:r>
              <a:rPr lang="en-US" sz="2200" spc="-10" dirty="0">
                <a:solidFill>
                  <a:srgbClr val="292929"/>
                </a:solidFill>
                <a:latin typeface="Abadi" panose="020B0604020104020204" pitchFamily="34" charset="0"/>
                <a:cs typeface="Microsoft Sans Serif"/>
              </a:rPr>
              <a:t>dataset.</a:t>
            </a:r>
          </a:p>
          <a:p>
            <a:pPr>
              <a:lnSpc>
                <a:spcPct val="100000"/>
              </a:lnSpc>
              <a:spcBef>
                <a:spcPts val="1400"/>
              </a:spcBef>
            </a:pPr>
            <a:r>
              <a:rPr lang="en-US" sz="2400" spc="-110" dirty="0">
                <a:solidFill>
                  <a:srgbClr val="292929"/>
                </a:solidFill>
                <a:latin typeface="Abadi" panose="020B0604020104020204" pitchFamily="34" charset="0"/>
                <a:cs typeface="Microsoft Sans Serif"/>
              </a:rPr>
              <a:t>The</a:t>
            </a:r>
            <a:r>
              <a:rPr lang="en-US" sz="2400" spc="-25" dirty="0">
                <a:solidFill>
                  <a:srgbClr val="292929"/>
                </a:solidFill>
                <a:latin typeface="Abadi" panose="020B0604020104020204" pitchFamily="34" charset="0"/>
                <a:cs typeface="Microsoft Sans Serif"/>
              </a:rPr>
              <a:t> </a:t>
            </a:r>
            <a:r>
              <a:rPr lang="en-US" sz="2400" spc="-105" dirty="0">
                <a:solidFill>
                  <a:srgbClr val="292929"/>
                </a:solidFill>
                <a:latin typeface="Abadi" panose="020B0604020104020204" pitchFamily="34" charset="0"/>
                <a:cs typeface="Microsoft Sans Serif"/>
              </a:rPr>
              <a:t>success</a:t>
            </a:r>
            <a:r>
              <a:rPr lang="en-US" sz="2400" spc="-30" dirty="0">
                <a:solidFill>
                  <a:srgbClr val="292929"/>
                </a:solidFill>
                <a:latin typeface="Abadi" panose="020B0604020104020204" pitchFamily="34" charset="0"/>
                <a:cs typeface="Microsoft Sans Serif"/>
              </a:rPr>
              <a:t> </a:t>
            </a:r>
            <a:r>
              <a:rPr lang="en-US" sz="2400" spc="-25" dirty="0">
                <a:solidFill>
                  <a:srgbClr val="292929"/>
                </a:solidFill>
                <a:latin typeface="Abadi" panose="020B0604020104020204" pitchFamily="34" charset="0"/>
                <a:cs typeface="Microsoft Sans Serif"/>
              </a:rPr>
              <a:t>rates </a:t>
            </a:r>
            <a:r>
              <a:rPr lang="en-US" sz="2400" dirty="0">
                <a:solidFill>
                  <a:srgbClr val="292929"/>
                </a:solidFill>
                <a:latin typeface="Abadi" panose="020B0604020104020204" pitchFamily="34" charset="0"/>
                <a:cs typeface="Microsoft Sans Serif"/>
              </a:rPr>
              <a:t>for</a:t>
            </a:r>
            <a:r>
              <a:rPr lang="en-US" sz="2400" spc="-25" dirty="0">
                <a:solidFill>
                  <a:srgbClr val="292929"/>
                </a:solidFill>
                <a:latin typeface="Abadi" panose="020B0604020104020204" pitchFamily="34" charset="0"/>
                <a:cs typeface="Microsoft Sans Serif"/>
              </a:rPr>
              <a:t> </a:t>
            </a:r>
            <a:r>
              <a:rPr lang="en-US" sz="2400" spc="-130" dirty="0">
                <a:solidFill>
                  <a:srgbClr val="292929"/>
                </a:solidFill>
                <a:latin typeface="Abadi" panose="020B0604020104020204" pitchFamily="34" charset="0"/>
                <a:cs typeface="Microsoft Sans Serif"/>
              </a:rPr>
              <a:t>SpaceX</a:t>
            </a:r>
            <a:r>
              <a:rPr lang="en-US" sz="2400" spc="-5" dirty="0">
                <a:solidFill>
                  <a:srgbClr val="292929"/>
                </a:solidFill>
                <a:latin typeface="Abadi" panose="020B0604020104020204" pitchFamily="34" charset="0"/>
                <a:cs typeface="Microsoft Sans Serif"/>
              </a:rPr>
              <a:t> </a:t>
            </a:r>
            <a:r>
              <a:rPr lang="en-US" sz="2400" spc="-75" dirty="0">
                <a:solidFill>
                  <a:srgbClr val="292929"/>
                </a:solidFill>
                <a:latin typeface="Abadi" panose="020B0604020104020204" pitchFamily="34" charset="0"/>
                <a:cs typeface="Microsoft Sans Serif"/>
              </a:rPr>
              <a:t>launches</a:t>
            </a:r>
            <a:r>
              <a:rPr lang="en-US" sz="2400" spc="-35" dirty="0">
                <a:solidFill>
                  <a:srgbClr val="292929"/>
                </a:solidFill>
                <a:latin typeface="Abadi" panose="020B0604020104020204" pitchFamily="34" charset="0"/>
                <a:cs typeface="Microsoft Sans Serif"/>
              </a:rPr>
              <a:t> </a:t>
            </a:r>
            <a:r>
              <a:rPr lang="en-US" sz="2400" dirty="0">
                <a:solidFill>
                  <a:srgbClr val="292929"/>
                </a:solidFill>
                <a:latin typeface="Abadi" panose="020B0604020104020204" pitchFamily="34" charset="0"/>
                <a:cs typeface="Microsoft Sans Serif"/>
              </a:rPr>
              <a:t>is</a:t>
            </a:r>
            <a:r>
              <a:rPr lang="en-US" sz="2400" spc="-20" dirty="0">
                <a:solidFill>
                  <a:srgbClr val="292929"/>
                </a:solidFill>
                <a:latin typeface="Abadi" panose="020B0604020104020204" pitchFamily="34" charset="0"/>
                <a:cs typeface="Microsoft Sans Serif"/>
              </a:rPr>
              <a:t> </a:t>
            </a:r>
            <a:r>
              <a:rPr lang="en-US" sz="2400" dirty="0">
                <a:solidFill>
                  <a:srgbClr val="292929"/>
                </a:solidFill>
                <a:latin typeface="Abadi" panose="020B0604020104020204" pitchFamily="34" charset="0"/>
                <a:cs typeface="Microsoft Sans Serif"/>
              </a:rPr>
              <a:t>directly</a:t>
            </a:r>
            <a:r>
              <a:rPr lang="en-US" sz="2400" spc="-25" dirty="0">
                <a:solidFill>
                  <a:srgbClr val="292929"/>
                </a:solidFill>
                <a:latin typeface="Abadi" panose="020B0604020104020204" pitchFamily="34" charset="0"/>
                <a:cs typeface="Microsoft Sans Serif"/>
              </a:rPr>
              <a:t> </a:t>
            </a:r>
            <a:r>
              <a:rPr lang="en-US" sz="2400" dirty="0">
                <a:solidFill>
                  <a:srgbClr val="292929"/>
                </a:solidFill>
                <a:latin typeface="Abadi" panose="020B0604020104020204" pitchFamily="34" charset="0"/>
                <a:cs typeface="Microsoft Sans Serif"/>
              </a:rPr>
              <a:t>proportional</a:t>
            </a:r>
            <a:r>
              <a:rPr lang="en-US" sz="2400" spc="-30" dirty="0">
                <a:solidFill>
                  <a:srgbClr val="292929"/>
                </a:solidFill>
                <a:latin typeface="Abadi" panose="020B0604020104020204" pitchFamily="34" charset="0"/>
                <a:cs typeface="Microsoft Sans Serif"/>
              </a:rPr>
              <a:t> </a:t>
            </a:r>
            <a:r>
              <a:rPr lang="en-US" sz="2400" dirty="0">
                <a:solidFill>
                  <a:srgbClr val="292929"/>
                </a:solidFill>
                <a:latin typeface="Abadi" panose="020B0604020104020204" pitchFamily="34" charset="0"/>
                <a:cs typeface="Microsoft Sans Serif"/>
              </a:rPr>
              <a:t>time</a:t>
            </a:r>
            <a:r>
              <a:rPr lang="en-US" sz="2400" spc="-15" dirty="0">
                <a:solidFill>
                  <a:srgbClr val="292929"/>
                </a:solidFill>
                <a:latin typeface="Abadi" panose="020B0604020104020204" pitchFamily="34" charset="0"/>
                <a:cs typeface="Microsoft Sans Serif"/>
              </a:rPr>
              <a:t> </a:t>
            </a:r>
            <a:r>
              <a:rPr lang="en-US" sz="2400" dirty="0">
                <a:solidFill>
                  <a:srgbClr val="292929"/>
                </a:solidFill>
                <a:latin typeface="Abadi" panose="020B0604020104020204" pitchFamily="34" charset="0"/>
                <a:cs typeface="Microsoft Sans Serif"/>
              </a:rPr>
              <a:t>in</a:t>
            </a:r>
            <a:r>
              <a:rPr lang="en-US" sz="2400" spc="-5" dirty="0">
                <a:solidFill>
                  <a:srgbClr val="292929"/>
                </a:solidFill>
                <a:latin typeface="Abadi" panose="020B0604020104020204" pitchFamily="34" charset="0"/>
                <a:cs typeface="Microsoft Sans Serif"/>
              </a:rPr>
              <a:t> </a:t>
            </a:r>
            <a:r>
              <a:rPr lang="en-US" sz="2400" spc="-75" dirty="0">
                <a:solidFill>
                  <a:srgbClr val="292929"/>
                </a:solidFill>
                <a:latin typeface="Abadi" panose="020B0604020104020204" pitchFamily="34" charset="0"/>
                <a:cs typeface="Microsoft Sans Serif"/>
              </a:rPr>
              <a:t>years</a:t>
            </a:r>
            <a:r>
              <a:rPr lang="en-US" sz="2400" spc="-35" dirty="0">
                <a:solidFill>
                  <a:srgbClr val="292929"/>
                </a:solidFill>
                <a:latin typeface="Abadi" panose="020B0604020104020204" pitchFamily="34" charset="0"/>
                <a:cs typeface="Microsoft Sans Serif"/>
              </a:rPr>
              <a:t> </a:t>
            </a:r>
            <a:r>
              <a:rPr lang="en-US" sz="2400" spc="-20" dirty="0">
                <a:solidFill>
                  <a:srgbClr val="292929"/>
                </a:solidFill>
                <a:latin typeface="Abadi" panose="020B0604020104020204" pitchFamily="34" charset="0"/>
                <a:cs typeface="Microsoft Sans Serif"/>
              </a:rPr>
              <a:t>they </a:t>
            </a:r>
            <a:r>
              <a:rPr lang="en-US" sz="2400" dirty="0">
                <a:solidFill>
                  <a:srgbClr val="292929"/>
                </a:solidFill>
                <a:latin typeface="Abadi" panose="020B0604020104020204" pitchFamily="34" charset="0"/>
                <a:cs typeface="Microsoft Sans Serif"/>
              </a:rPr>
              <a:t>will</a:t>
            </a:r>
            <a:r>
              <a:rPr lang="en-US" sz="2400" spc="-30" dirty="0">
                <a:solidFill>
                  <a:srgbClr val="292929"/>
                </a:solidFill>
                <a:latin typeface="Abadi" panose="020B0604020104020204" pitchFamily="34" charset="0"/>
                <a:cs typeface="Microsoft Sans Serif"/>
              </a:rPr>
              <a:t> </a:t>
            </a:r>
            <a:r>
              <a:rPr lang="en-US" sz="2400" spc="-35" dirty="0">
                <a:solidFill>
                  <a:srgbClr val="292929"/>
                </a:solidFill>
                <a:latin typeface="Abadi" panose="020B0604020104020204" pitchFamily="34" charset="0"/>
                <a:cs typeface="Microsoft Sans Serif"/>
              </a:rPr>
              <a:t>eventually</a:t>
            </a:r>
            <a:r>
              <a:rPr lang="en-US" sz="2400" spc="-45" dirty="0">
                <a:solidFill>
                  <a:srgbClr val="292929"/>
                </a:solidFill>
                <a:latin typeface="Abadi" panose="020B0604020104020204" pitchFamily="34" charset="0"/>
                <a:cs typeface="Microsoft Sans Serif"/>
              </a:rPr>
              <a:t> </a:t>
            </a:r>
            <a:r>
              <a:rPr lang="en-US" sz="2400" spc="-10" dirty="0">
                <a:solidFill>
                  <a:srgbClr val="292929"/>
                </a:solidFill>
                <a:latin typeface="Abadi" panose="020B0604020104020204" pitchFamily="34" charset="0"/>
                <a:cs typeface="Microsoft Sans Serif"/>
              </a:rPr>
              <a:t>perfect</a:t>
            </a:r>
            <a:r>
              <a:rPr lang="en-US" sz="2400" spc="-20" dirty="0">
                <a:solidFill>
                  <a:srgbClr val="292929"/>
                </a:solidFill>
                <a:latin typeface="Abadi" panose="020B0604020104020204" pitchFamily="34" charset="0"/>
                <a:cs typeface="Microsoft Sans Serif"/>
              </a:rPr>
              <a:t> </a:t>
            </a:r>
            <a:r>
              <a:rPr lang="en-US" sz="2400" dirty="0">
                <a:solidFill>
                  <a:srgbClr val="292929"/>
                </a:solidFill>
                <a:latin typeface="Abadi" panose="020B0604020104020204" pitchFamily="34" charset="0"/>
                <a:cs typeface="Microsoft Sans Serif"/>
              </a:rPr>
              <a:t>the</a:t>
            </a:r>
            <a:r>
              <a:rPr lang="en-US" sz="2400" spc="-15" dirty="0">
                <a:solidFill>
                  <a:srgbClr val="292929"/>
                </a:solidFill>
                <a:latin typeface="Abadi" panose="020B0604020104020204" pitchFamily="34" charset="0"/>
                <a:cs typeface="Microsoft Sans Serif"/>
              </a:rPr>
              <a:t> </a:t>
            </a:r>
            <a:r>
              <a:rPr lang="en-US" sz="2400" spc="-10" dirty="0">
                <a:solidFill>
                  <a:srgbClr val="292929"/>
                </a:solidFill>
                <a:latin typeface="Abadi" panose="020B0604020104020204" pitchFamily="34" charset="0"/>
                <a:cs typeface="Microsoft Sans Serif"/>
              </a:rPr>
              <a:t>launches.</a:t>
            </a:r>
            <a:endParaRPr lang="en-US" sz="2400" dirty="0">
              <a:latin typeface="Abadi" panose="020B0604020104020204" pitchFamily="34" charset="0"/>
              <a:cs typeface="Microsoft Sans Serif"/>
            </a:endParaRPr>
          </a:p>
          <a:p>
            <a:pPr>
              <a:lnSpc>
                <a:spcPct val="100000"/>
              </a:lnSpc>
              <a:spcBef>
                <a:spcPts val="1400"/>
              </a:spcBef>
            </a:pPr>
            <a:endParaRPr lang="en-US" sz="2200" dirty="0">
              <a:latin typeface="Abadi" panose="020B0604020104020204" pitchFamily="34" charset="0"/>
              <a:cs typeface="Microsoft Sans Serif"/>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The Dataset was trained on the following Models Logistical Regression, KNN, SVM</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latin typeface="Abadi" panose="020B0604020104020204" pitchFamily="34" charset="0"/>
                <a:cs typeface="Calibri"/>
              </a:rPr>
              <a:t>This</a:t>
            </a:r>
            <a:r>
              <a:rPr lang="en-US" sz="1900" spc="-45" dirty="0">
                <a:latin typeface="Abadi" panose="020B0604020104020204" pitchFamily="34" charset="0"/>
                <a:cs typeface="Calibri"/>
              </a:rPr>
              <a:t> </a:t>
            </a:r>
            <a:r>
              <a:rPr lang="en-US" sz="1900" dirty="0">
                <a:latin typeface="Abadi" panose="020B0604020104020204" pitchFamily="34" charset="0"/>
                <a:cs typeface="Calibri"/>
              </a:rPr>
              <a:t>API</a:t>
            </a:r>
            <a:r>
              <a:rPr lang="en-US" sz="1900" spc="-35" dirty="0">
                <a:latin typeface="Abadi" panose="020B0604020104020204" pitchFamily="34" charset="0"/>
                <a:cs typeface="Calibri"/>
              </a:rPr>
              <a:t> </a:t>
            </a:r>
            <a:r>
              <a:rPr lang="en-US" sz="1900" dirty="0">
                <a:latin typeface="Abadi" panose="020B0604020104020204" pitchFamily="34" charset="0"/>
                <a:cs typeface="Calibri"/>
              </a:rPr>
              <a:t>will</a:t>
            </a:r>
            <a:r>
              <a:rPr lang="en-US" sz="1900" spc="-30" dirty="0">
                <a:latin typeface="Abadi" panose="020B0604020104020204" pitchFamily="34" charset="0"/>
                <a:cs typeface="Calibri"/>
              </a:rPr>
              <a:t> </a:t>
            </a:r>
            <a:r>
              <a:rPr lang="en-US" sz="1900" dirty="0">
                <a:latin typeface="Abadi" panose="020B0604020104020204" pitchFamily="34" charset="0"/>
                <a:cs typeface="Calibri"/>
              </a:rPr>
              <a:t>give</a:t>
            </a:r>
            <a:r>
              <a:rPr lang="en-US" sz="1900" spc="-35" dirty="0">
                <a:latin typeface="Abadi" panose="020B0604020104020204" pitchFamily="34" charset="0"/>
                <a:cs typeface="Calibri"/>
              </a:rPr>
              <a:t> </a:t>
            </a:r>
            <a:r>
              <a:rPr lang="en-US" sz="1900" dirty="0">
                <a:latin typeface="Abadi" panose="020B0604020104020204" pitchFamily="34" charset="0"/>
                <a:cs typeface="Calibri"/>
              </a:rPr>
              <a:t>us</a:t>
            </a:r>
            <a:r>
              <a:rPr lang="en-US" sz="1900" spc="-40" dirty="0">
                <a:latin typeface="Abadi" panose="020B0604020104020204" pitchFamily="34" charset="0"/>
                <a:cs typeface="Calibri"/>
              </a:rPr>
              <a:t> </a:t>
            </a:r>
            <a:r>
              <a:rPr lang="en-US" sz="1900" dirty="0">
                <a:latin typeface="Abadi" panose="020B0604020104020204" pitchFamily="34" charset="0"/>
                <a:cs typeface="Calibri"/>
              </a:rPr>
              <a:t>data</a:t>
            </a:r>
            <a:r>
              <a:rPr lang="en-US" sz="1900" spc="-40" dirty="0">
                <a:latin typeface="Abadi" panose="020B0604020104020204" pitchFamily="34" charset="0"/>
                <a:cs typeface="Calibri"/>
              </a:rPr>
              <a:t> </a:t>
            </a:r>
            <a:r>
              <a:rPr lang="en-US" sz="1900" dirty="0">
                <a:latin typeface="Abadi" panose="020B0604020104020204" pitchFamily="34" charset="0"/>
                <a:cs typeface="Calibri"/>
              </a:rPr>
              <a:t>about</a:t>
            </a:r>
            <a:r>
              <a:rPr lang="en-US" sz="1900" spc="-25" dirty="0">
                <a:latin typeface="Abadi" panose="020B0604020104020204" pitchFamily="34" charset="0"/>
                <a:cs typeface="Calibri"/>
              </a:rPr>
              <a:t> </a:t>
            </a:r>
            <a:r>
              <a:rPr lang="en-US" sz="1900" dirty="0">
                <a:latin typeface="Abadi" panose="020B0604020104020204" pitchFamily="34" charset="0"/>
                <a:cs typeface="Calibri"/>
              </a:rPr>
              <a:t>launches,</a:t>
            </a:r>
            <a:r>
              <a:rPr lang="en-US" sz="1900" spc="-30" dirty="0">
                <a:latin typeface="Abadi" panose="020B0604020104020204" pitchFamily="34" charset="0"/>
                <a:cs typeface="Calibri"/>
              </a:rPr>
              <a:t> </a:t>
            </a:r>
            <a:r>
              <a:rPr lang="en-US" sz="1900" spc="-10" dirty="0">
                <a:latin typeface="Abadi" panose="020B0604020104020204" pitchFamily="34" charset="0"/>
                <a:cs typeface="Calibri"/>
              </a:rPr>
              <a:t>including information</a:t>
            </a:r>
            <a:r>
              <a:rPr lang="en-US" sz="1900" spc="-40" dirty="0">
                <a:latin typeface="Abadi" panose="020B0604020104020204" pitchFamily="34" charset="0"/>
                <a:cs typeface="Calibri"/>
              </a:rPr>
              <a:t> </a:t>
            </a:r>
            <a:r>
              <a:rPr lang="en-US" sz="1900" dirty="0">
                <a:latin typeface="Abadi" panose="020B0604020104020204" pitchFamily="34" charset="0"/>
                <a:cs typeface="Calibri"/>
              </a:rPr>
              <a:t>about</a:t>
            </a:r>
            <a:r>
              <a:rPr lang="en-US" sz="1900" spc="-45" dirty="0">
                <a:latin typeface="Abadi" panose="020B0604020104020204" pitchFamily="34" charset="0"/>
                <a:cs typeface="Calibri"/>
              </a:rPr>
              <a:t> </a:t>
            </a:r>
            <a:r>
              <a:rPr lang="en-US" sz="1900" dirty="0">
                <a:latin typeface="Abadi" panose="020B0604020104020204" pitchFamily="34" charset="0"/>
                <a:cs typeface="Calibri"/>
              </a:rPr>
              <a:t>the</a:t>
            </a:r>
            <a:r>
              <a:rPr lang="en-US" sz="1900" spc="-45" dirty="0">
                <a:latin typeface="Abadi" panose="020B0604020104020204" pitchFamily="34" charset="0"/>
                <a:cs typeface="Calibri"/>
              </a:rPr>
              <a:t> </a:t>
            </a:r>
            <a:r>
              <a:rPr lang="en-US" sz="1900" spc="-10" dirty="0">
                <a:latin typeface="Abadi" panose="020B0604020104020204" pitchFamily="34" charset="0"/>
                <a:cs typeface="Calibri"/>
              </a:rPr>
              <a:t>rocket</a:t>
            </a:r>
            <a:r>
              <a:rPr lang="en-US" sz="1900" spc="-40" dirty="0">
                <a:latin typeface="Abadi" panose="020B0604020104020204" pitchFamily="34" charset="0"/>
                <a:cs typeface="Calibri"/>
              </a:rPr>
              <a:t> </a:t>
            </a:r>
            <a:r>
              <a:rPr lang="en-US" sz="1900" dirty="0">
                <a:latin typeface="Abadi" panose="020B0604020104020204" pitchFamily="34" charset="0"/>
                <a:cs typeface="Calibri"/>
              </a:rPr>
              <a:t>used,</a:t>
            </a:r>
            <a:r>
              <a:rPr lang="en-US" sz="1900" spc="-45" dirty="0">
                <a:latin typeface="Abadi" panose="020B0604020104020204" pitchFamily="34" charset="0"/>
                <a:cs typeface="Calibri"/>
              </a:rPr>
              <a:t> </a:t>
            </a:r>
            <a:r>
              <a:rPr lang="en-US" sz="1900" dirty="0">
                <a:latin typeface="Abadi" panose="020B0604020104020204" pitchFamily="34" charset="0"/>
                <a:cs typeface="Calibri"/>
              </a:rPr>
              <a:t>payload</a:t>
            </a:r>
            <a:r>
              <a:rPr lang="en-US" sz="1900" spc="-40" dirty="0">
                <a:latin typeface="Abadi" panose="020B0604020104020204" pitchFamily="34" charset="0"/>
                <a:cs typeface="Calibri"/>
              </a:rPr>
              <a:t> </a:t>
            </a:r>
            <a:r>
              <a:rPr lang="en-US" sz="1900" spc="-10" dirty="0">
                <a:latin typeface="Abadi" panose="020B0604020104020204" pitchFamily="34" charset="0"/>
                <a:cs typeface="Calibri"/>
              </a:rPr>
              <a:t>delivered, </a:t>
            </a:r>
            <a:r>
              <a:rPr lang="en-US" sz="1900" dirty="0">
                <a:latin typeface="Abadi" panose="020B0604020104020204" pitchFamily="34" charset="0"/>
                <a:cs typeface="Calibri"/>
              </a:rPr>
              <a:t>launch</a:t>
            </a:r>
            <a:r>
              <a:rPr lang="en-US" sz="1900" spc="-15" dirty="0">
                <a:latin typeface="Abadi" panose="020B0604020104020204" pitchFamily="34" charset="0"/>
                <a:cs typeface="Calibri"/>
              </a:rPr>
              <a:t> </a:t>
            </a:r>
            <a:r>
              <a:rPr lang="en-US" sz="1900" spc="-10" dirty="0">
                <a:latin typeface="Abadi" panose="020B0604020104020204" pitchFamily="34" charset="0"/>
                <a:cs typeface="Calibri"/>
              </a:rPr>
              <a:t>specifications,</a:t>
            </a:r>
            <a:r>
              <a:rPr lang="en-US" sz="1900" spc="-35" dirty="0">
                <a:latin typeface="Abadi" panose="020B0604020104020204" pitchFamily="34" charset="0"/>
                <a:cs typeface="Calibri"/>
              </a:rPr>
              <a:t> </a:t>
            </a:r>
            <a:r>
              <a:rPr lang="en-US" sz="1900" dirty="0">
                <a:latin typeface="Abadi" panose="020B0604020104020204" pitchFamily="34" charset="0"/>
                <a:cs typeface="Calibri"/>
              </a:rPr>
              <a:t>landing</a:t>
            </a:r>
            <a:r>
              <a:rPr lang="en-US" sz="1900" spc="-20" dirty="0">
                <a:latin typeface="Abadi" panose="020B0604020104020204" pitchFamily="34" charset="0"/>
                <a:cs typeface="Calibri"/>
              </a:rPr>
              <a:t> </a:t>
            </a:r>
            <a:r>
              <a:rPr lang="en-US" sz="1900" spc="-10" dirty="0">
                <a:latin typeface="Abadi" panose="020B0604020104020204" pitchFamily="34" charset="0"/>
                <a:cs typeface="Calibri"/>
              </a:rPr>
              <a:t>specifications,</a:t>
            </a:r>
            <a:r>
              <a:rPr lang="en-US" sz="1900" spc="-25" dirty="0">
                <a:latin typeface="Abadi" panose="020B0604020104020204" pitchFamily="34" charset="0"/>
                <a:cs typeface="Calibri"/>
              </a:rPr>
              <a:t> and </a:t>
            </a:r>
            <a:r>
              <a:rPr lang="en-US" sz="1900" dirty="0">
                <a:latin typeface="Abadi" panose="020B0604020104020204" pitchFamily="34" charset="0"/>
                <a:cs typeface="Calibri"/>
              </a:rPr>
              <a:t>landing</a:t>
            </a:r>
            <a:r>
              <a:rPr lang="en-US" sz="1900" spc="-55" dirty="0">
                <a:latin typeface="Abadi" panose="020B0604020104020204" pitchFamily="34" charset="0"/>
                <a:cs typeface="Calibri"/>
              </a:rPr>
              <a:t> </a:t>
            </a:r>
            <a:r>
              <a:rPr lang="en-US" sz="1900" spc="-10" dirty="0">
                <a:latin typeface="Abadi" panose="020B0604020104020204" pitchFamily="34" charset="0"/>
                <a:cs typeface="Calibri"/>
              </a:rPr>
              <a:t>outcome</a:t>
            </a:r>
            <a:r>
              <a:rPr lang="en-US" sz="2000" spc="-10" dirty="0">
                <a:latin typeface="Abadi" panose="020B0604020104020204" pitchFamily="34" charset="0"/>
                <a:cs typeface="Calibri"/>
              </a:rPr>
              <a:t>.</a:t>
            </a:r>
            <a:endParaRPr lang="en-US" sz="2000" dirty="0">
              <a:latin typeface="Abadi" panose="020B0604020104020204" pitchFamily="34" charset="0"/>
              <a:cs typeface="Calibri"/>
            </a:endParaRP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https://github.com/magoo34/SpaceX-LaunchProject/blob/main/jupyter-labs-spacex-data-collection-api.ipynb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71971" y="1511808"/>
            <a:ext cx="5546090" cy="4645660"/>
            <a:chOff x="5871971" y="1511808"/>
            <a:chExt cx="5546090" cy="4645660"/>
          </a:xfrm>
        </p:grpSpPr>
        <p:sp>
          <p:nvSpPr>
            <p:cNvPr id="3" name="object 3"/>
            <p:cNvSpPr/>
            <p:nvPr/>
          </p:nvSpPr>
          <p:spPr>
            <a:xfrm>
              <a:off x="5910071" y="1792224"/>
              <a:ext cx="5461000" cy="4206240"/>
            </a:xfrm>
            <a:custGeom>
              <a:avLst/>
              <a:gdLst/>
              <a:ahLst/>
              <a:cxnLst/>
              <a:rect l="l" t="t" r="r" b="b"/>
              <a:pathLst>
                <a:path w="5461000" h="4206240">
                  <a:moveTo>
                    <a:pt x="0" y="4206240"/>
                  </a:moveTo>
                  <a:lnTo>
                    <a:pt x="5460491" y="4206240"/>
                  </a:lnTo>
                  <a:lnTo>
                    <a:pt x="5460491" y="0"/>
                  </a:lnTo>
                  <a:lnTo>
                    <a:pt x="0" y="0"/>
                  </a:lnTo>
                  <a:lnTo>
                    <a:pt x="0" y="4206240"/>
                  </a:lnTo>
                  <a:close/>
                </a:path>
              </a:pathLst>
            </a:custGeom>
            <a:ln w="9525">
              <a:solidFill>
                <a:srgbClr val="0A48CA"/>
              </a:solidFill>
              <a:prstDash val="sysDash"/>
            </a:ln>
          </p:spPr>
          <p:txBody>
            <a:bodyPr wrap="square" lIns="0" tIns="0" rIns="0" bIns="0" rtlCol="0"/>
            <a:lstStyle/>
            <a:p>
              <a:endParaRPr/>
            </a:p>
          </p:txBody>
        </p:sp>
        <p:pic>
          <p:nvPicPr>
            <p:cNvPr id="4" name="object 4"/>
            <p:cNvPicPr/>
            <p:nvPr/>
          </p:nvPicPr>
          <p:blipFill>
            <a:blip r:embed="rId2" cstate="print"/>
            <a:stretch>
              <a:fillRect/>
            </a:stretch>
          </p:blipFill>
          <p:spPr>
            <a:xfrm>
              <a:off x="5871971" y="1511808"/>
              <a:ext cx="5545835" cy="4645152"/>
            </a:xfrm>
            <a:prstGeom prst="rect">
              <a:avLst/>
            </a:prstGeom>
          </p:spPr>
        </p:pic>
        <p:sp>
          <p:nvSpPr>
            <p:cNvPr id="5" name="object 5"/>
            <p:cNvSpPr/>
            <p:nvPr/>
          </p:nvSpPr>
          <p:spPr>
            <a:xfrm>
              <a:off x="10046208" y="1514855"/>
              <a:ext cx="1371600" cy="4592320"/>
            </a:xfrm>
            <a:custGeom>
              <a:avLst/>
              <a:gdLst/>
              <a:ahLst/>
              <a:cxnLst/>
              <a:rect l="l" t="t" r="r" b="b"/>
              <a:pathLst>
                <a:path w="1371600" h="4592320">
                  <a:moveTo>
                    <a:pt x="1354836" y="0"/>
                  </a:moveTo>
                  <a:lnTo>
                    <a:pt x="0" y="0"/>
                  </a:lnTo>
                  <a:lnTo>
                    <a:pt x="0" y="216408"/>
                  </a:lnTo>
                  <a:lnTo>
                    <a:pt x="1354836" y="216408"/>
                  </a:lnTo>
                  <a:lnTo>
                    <a:pt x="1354836" y="0"/>
                  </a:lnTo>
                  <a:close/>
                </a:path>
                <a:path w="1371600" h="4592320">
                  <a:moveTo>
                    <a:pt x="1371600" y="4376928"/>
                  </a:moveTo>
                  <a:lnTo>
                    <a:pt x="16764" y="4376928"/>
                  </a:lnTo>
                  <a:lnTo>
                    <a:pt x="16764" y="4591812"/>
                  </a:lnTo>
                  <a:lnTo>
                    <a:pt x="1371600" y="4591812"/>
                  </a:lnTo>
                  <a:lnTo>
                    <a:pt x="1371600" y="4376928"/>
                  </a:lnTo>
                  <a:close/>
                </a:path>
              </a:pathLst>
            </a:custGeom>
            <a:solidFill>
              <a:srgbClr val="FFFFFF"/>
            </a:solidFill>
          </p:spPr>
          <p:txBody>
            <a:bodyPr wrap="square" lIns="0" tIns="0" rIns="0" bIns="0" rtlCol="0"/>
            <a:lstStyle/>
            <a:p>
              <a:endParaRPr/>
            </a:p>
          </p:txBody>
        </p:sp>
      </p:grpSp>
      <p:sp>
        <p:nvSpPr>
          <p:cNvPr id="6" name="object 6"/>
          <p:cNvSpPr txBox="1"/>
          <p:nvPr/>
        </p:nvSpPr>
        <p:spPr>
          <a:xfrm>
            <a:off x="899566" y="1783461"/>
            <a:ext cx="4241165" cy="662305"/>
          </a:xfrm>
          <a:prstGeom prst="rect">
            <a:avLst/>
          </a:prstGeom>
        </p:spPr>
        <p:txBody>
          <a:bodyPr vert="horz" wrap="square" lIns="0" tIns="49530" rIns="0" bIns="0" rtlCol="0">
            <a:spAutoFit/>
          </a:bodyPr>
          <a:lstStyle/>
          <a:p>
            <a:pPr marL="241300" marR="5080" indent="-228600">
              <a:lnSpc>
                <a:spcPts val="2380"/>
              </a:lnSpc>
              <a:spcBef>
                <a:spcPts val="390"/>
              </a:spcBef>
              <a:buFont typeface="Arial"/>
              <a:buChar char="•"/>
              <a:tabLst>
                <a:tab pos="241300" algn="l"/>
              </a:tabLst>
            </a:pPr>
            <a:r>
              <a:rPr sz="2200" spc="-25" dirty="0">
                <a:solidFill>
                  <a:srgbClr val="292929"/>
                </a:solidFill>
                <a:latin typeface="Microsoft Sans Serif"/>
                <a:cs typeface="Microsoft Sans Serif"/>
              </a:rPr>
              <a:t>Data</a:t>
            </a:r>
            <a:r>
              <a:rPr sz="2200" spc="-85" dirty="0">
                <a:solidFill>
                  <a:srgbClr val="292929"/>
                </a:solidFill>
                <a:latin typeface="Microsoft Sans Serif"/>
                <a:cs typeface="Microsoft Sans Serif"/>
              </a:rPr>
              <a:t> </a:t>
            </a:r>
            <a:r>
              <a:rPr sz="2200" spc="-10" dirty="0">
                <a:solidFill>
                  <a:srgbClr val="292929"/>
                </a:solidFill>
                <a:latin typeface="Microsoft Sans Serif"/>
                <a:cs typeface="Microsoft Sans Serif"/>
              </a:rPr>
              <a:t>collection</a:t>
            </a:r>
            <a:r>
              <a:rPr sz="2200" spc="-45" dirty="0">
                <a:solidFill>
                  <a:srgbClr val="292929"/>
                </a:solidFill>
                <a:latin typeface="Microsoft Sans Serif"/>
                <a:cs typeface="Microsoft Sans Serif"/>
              </a:rPr>
              <a:t> </a:t>
            </a:r>
            <a:r>
              <a:rPr sz="2200" dirty="0">
                <a:solidFill>
                  <a:srgbClr val="292929"/>
                </a:solidFill>
                <a:latin typeface="Microsoft Sans Serif"/>
                <a:cs typeface="Microsoft Sans Serif"/>
              </a:rPr>
              <a:t>with</a:t>
            </a:r>
            <a:r>
              <a:rPr sz="2200" spc="-40" dirty="0">
                <a:solidFill>
                  <a:srgbClr val="292929"/>
                </a:solidFill>
                <a:latin typeface="Microsoft Sans Serif"/>
                <a:cs typeface="Microsoft Sans Serif"/>
              </a:rPr>
              <a:t> </a:t>
            </a:r>
            <a:r>
              <a:rPr sz="2200" spc="-150" dirty="0">
                <a:solidFill>
                  <a:srgbClr val="292929"/>
                </a:solidFill>
                <a:latin typeface="Microsoft Sans Serif"/>
                <a:cs typeface="Microsoft Sans Serif"/>
              </a:rPr>
              <a:t>SpaceX</a:t>
            </a:r>
            <a:r>
              <a:rPr sz="2200" spc="5" dirty="0">
                <a:solidFill>
                  <a:srgbClr val="292929"/>
                </a:solidFill>
                <a:latin typeface="Microsoft Sans Serif"/>
                <a:cs typeface="Microsoft Sans Serif"/>
              </a:rPr>
              <a:t> </a:t>
            </a:r>
            <a:r>
              <a:rPr sz="2200" spc="-320" dirty="0">
                <a:solidFill>
                  <a:srgbClr val="292929"/>
                </a:solidFill>
                <a:latin typeface="Microsoft Sans Serif"/>
                <a:cs typeface="Microsoft Sans Serif"/>
              </a:rPr>
              <a:t>REST </a:t>
            </a:r>
            <a:r>
              <a:rPr sz="2200" spc="-10" dirty="0">
                <a:solidFill>
                  <a:srgbClr val="292929"/>
                </a:solidFill>
                <a:latin typeface="Microsoft Sans Serif"/>
                <a:cs typeface="Microsoft Sans Serif"/>
              </a:rPr>
              <a:t>calls</a:t>
            </a:r>
            <a:endParaRPr sz="2200">
              <a:latin typeface="Microsoft Sans Serif"/>
              <a:cs typeface="Microsoft Sans Serif"/>
            </a:endParaRPr>
          </a:p>
        </p:txBody>
      </p:sp>
      <p:sp>
        <p:nvSpPr>
          <p:cNvPr id="9" name="object 9"/>
          <p:cNvSpPr txBox="1">
            <a:spLocks noGrp="1"/>
          </p:cNvSpPr>
          <p:nvPr>
            <p:ph type="sldNum" sz="quarter" idx="7"/>
          </p:nvPr>
        </p:nvSpPr>
        <p:spPr>
          <a:xfrm>
            <a:off x="11084306" y="6103723"/>
            <a:ext cx="333755" cy="255270"/>
          </a:xfrm>
          <a:prstGeom prst="rect">
            <a:avLst/>
          </a:prstGeom>
        </p:spPr>
        <p:txBody>
          <a:bodyPr vert="horz" wrap="square" lIns="0" tIns="0" rIns="0" bIns="0" rtlCol="0">
            <a:spAutoFit/>
          </a:bodyPr>
          <a:lstStyle>
            <a:defPPr>
              <a:defRPr kern="0"/>
            </a:defPPr>
            <a:lvl1pPr>
              <a:defRPr sz="1600" b="0" i="0">
                <a:solidFill>
                  <a:srgbClr val="1C7CDB"/>
                </a:solidFill>
                <a:latin typeface="Microsoft Sans Serif"/>
                <a:cs typeface="Microsoft Sans Serif"/>
              </a:defRPr>
            </a:lvl1pPr>
          </a:lstStyle>
          <a:p>
            <a:pPr marL="160020">
              <a:lnSpc>
                <a:spcPts val="1835"/>
              </a:lnSpc>
            </a:pPr>
            <a:fld id="{81D60167-4931-47E6-BA6A-407CBD079E47}" type="slidenum">
              <a:rPr lang="en-US" spc="20" smtClean="0"/>
              <a:pPr marL="160020">
                <a:lnSpc>
                  <a:spcPts val="1835"/>
                </a:lnSpc>
              </a:pPr>
              <a:t>9</a:t>
            </a:fld>
            <a:endParaRPr spc="20" dirty="0"/>
          </a:p>
        </p:txBody>
      </p:sp>
      <p:sp>
        <p:nvSpPr>
          <p:cNvPr id="7" name="object 7"/>
          <p:cNvSpPr txBox="1"/>
          <p:nvPr/>
        </p:nvSpPr>
        <p:spPr>
          <a:xfrm>
            <a:off x="899566" y="5281676"/>
            <a:ext cx="4431665" cy="623570"/>
          </a:xfrm>
          <a:prstGeom prst="rect">
            <a:avLst/>
          </a:prstGeom>
        </p:spPr>
        <p:txBody>
          <a:bodyPr vert="horz" wrap="square" lIns="0" tIns="37465" rIns="0" bIns="0" rtlCol="0">
            <a:spAutoFit/>
          </a:bodyPr>
          <a:lstStyle/>
          <a:p>
            <a:pPr marL="12700" marR="5080">
              <a:lnSpc>
                <a:spcPts val="1510"/>
              </a:lnSpc>
              <a:spcBef>
                <a:spcPts val="295"/>
              </a:spcBef>
            </a:pPr>
            <a:r>
              <a:rPr sz="1400" u="sng" spc="-10" dirty="0">
                <a:solidFill>
                  <a:srgbClr val="0462C1"/>
                </a:solidFill>
                <a:uFill>
                  <a:solidFill>
                    <a:srgbClr val="0462C1"/>
                  </a:solidFill>
                </a:uFill>
                <a:latin typeface="Microsoft Sans Serif"/>
                <a:cs typeface="Microsoft Sans Serif"/>
                <a:hlinkClick r:id="rId3"/>
              </a:rPr>
              <a:t>https://github.com/initiative1972/data-</a:t>
            </a:r>
            <a:r>
              <a:rPr sz="1400" u="none" spc="-10" dirty="0">
                <a:solidFill>
                  <a:srgbClr val="0462C1"/>
                </a:solidFill>
                <a:latin typeface="Microsoft Sans Serif"/>
                <a:cs typeface="Microsoft Sans Serif"/>
                <a:hlinkClick r:id="rId3"/>
              </a:rPr>
              <a:t> </a:t>
            </a:r>
            <a:r>
              <a:rPr sz="1400" u="sng" spc="-10" dirty="0">
                <a:solidFill>
                  <a:srgbClr val="0462C1"/>
                </a:solidFill>
                <a:uFill>
                  <a:solidFill>
                    <a:srgbClr val="0462C1"/>
                  </a:solidFill>
                </a:uFill>
                <a:latin typeface="Microsoft Sans Serif"/>
                <a:cs typeface="Microsoft Sans Serif"/>
                <a:hlinkClick r:id="rId3"/>
              </a:rPr>
              <a:t>science/blob/master/10-</a:t>
            </a:r>
            <a:r>
              <a:rPr sz="1400" u="none" spc="-10" dirty="0">
                <a:solidFill>
                  <a:srgbClr val="0462C1"/>
                </a:solidFill>
                <a:latin typeface="Microsoft Sans Serif"/>
                <a:cs typeface="Microsoft Sans Serif"/>
                <a:hlinkClick r:id="rId3"/>
              </a:rPr>
              <a:t> </a:t>
            </a:r>
            <a:r>
              <a:rPr sz="1400" u="sng" spc="-25" dirty="0">
                <a:solidFill>
                  <a:srgbClr val="0462C1"/>
                </a:solidFill>
                <a:uFill>
                  <a:solidFill>
                    <a:srgbClr val="0462C1"/>
                  </a:solidFill>
                </a:uFill>
                <a:latin typeface="Microsoft Sans Serif"/>
                <a:cs typeface="Microsoft Sans Serif"/>
                <a:hlinkClick r:id="rId3"/>
              </a:rPr>
              <a:t>IBM%20Data%20Science%20Capstone%20project.ipynb</a:t>
            </a:r>
            <a:endParaRPr sz="1400">
              <a:latin typeface="Microsoft Sans Serif"/>
              <a:cs typeface="Microsoft Sans Serif"/>
            </a:endParaRPr>
          </a:p>
        </p:txBody>
      </p:sp>
      <p:sp>
        <p:nvSpPr>
          <p:cNvPr id="8" name="object 8"/>
          <p:cNvSpPr txBox="1">
            <a:spLocks noGrp="1"/>
          </p:cNvSpPr>
          <p:nvPr>
            <p:ph type="title"/>
          </p:nvPr>
        </p:nvSpPr>
        <p:spPr>
          <a:xfrm>
            <a:off x="848969" y="417703"/>
            <a:ext cx="5856605" cy="581569"/>
          </a:xfrm>
          <a:prstGeom prst="rect">
            <a:avLst/>
          </a:prstGeom>
        </p:spPr>
        <p:txBody>
          <a:bodyPr vert="horz" wrap="square" lIns="0" tIns="12065" rIns="0" bIns="0" rtlCol="0">
            <a:spAutoFit/>
          </a:bodyPr>
          <a:lstStyle/>
          <a:p>
            <a:pPr marL="12700">
              <a:lnSpc>
                <a:spcPct val="100000"/>
              </a:lnSpc>
              <a:spcBef>
                <a:spcPts val="95"/>
              </a:spcBef>
            </a:pPr>
            <a:r>
              <a:rPr sz="3700" spc="-45" dirty="0">
                <a:solidFill>
                  <a:srgbClr val="1C7DDB"/>
                </a:solidFill>
                <a:latin typeface="Abadi" panose="020B0604020104020204" pitchFamily="34" charset="0"/>
              </a:rPr>
              <a:t>Data</a:t>
            </a:r>
            <a:r>
              <a:rPr sz="3700" spc="-30" dirty="0">
                <a:solidFill>
                  <a:srgbClr val="1C7DDB"/>
                </a:solidFill>
                <a:latin typeface="Abadi" panose="020B0604020104020204" pitchFamily="34" charset="0"/>
              </a:rPr>
              <a:t> </a:t>
            </a:r>
            <a:r>
              <a:rPr sz="3700" spc="-50" dirty="0">
                <a:solidFill>
                  <a:srgbClr val="1C7DDB"/>
                </a:solidFill>
                <a:latin typeface="Abadi" panose="020B0604020104020204" pitchFamily="34" charset="0"/>
              </a:rPr>
              <a:t>Collection</a:t>
            </a:r>
            <a:r>
              <a:rPr sz="3700" dirty="0">
                <a:solidFill>
                  <a:srgbClr val="1C7DDB"/>
                </a:solidFill>
                <a:latin typeface="Abadi" panose="020B0604020104020204" pitchFamily="34" charset="0"/>
              </a:rPr>
              <a:t> </a:t>
            </a:r>
            <a:r>
              <a:rPr sz="3700" spc="750" dirty="0">
                <a:solidFill>
                  <a:srgbClr val="1C7DDB"/>
                </a:solidFill>
                <a:latin typeface="Abadi" panose="020B0604020104020204" pitchFamily="34" charset="0"/>
              </a:rPr>
              <a:t>–</a:t>
            </a:r>
            <a:r>
              <a:rPr sz="3700" spc="-10" dirty="0">
                <a:solidFill>
                  <a:srgbClr val="1C7DDB"/>
                </a:solidFill>
                <a:latin typeface="Abadi" panose="020B0604020104020204" pitchFamily="34" charset="0"/>
              </a:rPr>
              <a:t> </a:t>
            </a:r>
            <a:r>
              <a:rPr sz="3700" spc="-275" dirty="0">
                <a:solidFill>
                  <a:srgbClr val="1C7DDB"/>
                </a:solidFill>
                <a:latin typeface="Abadi" panose="020B0604020104020204" pitchFamily="34" charset="0"/>
              </a:rPr>
              <a:t>SpaceX</a:t>
            </a:r>
            <a:r>
              <a:rPr sz="3700" spc="25" dirty="0">
                <a:solidFill>
                  <a:srgbClr val="1C7DDB"/>
                </a:solidFill>
                <a:latin typeface="Abadi" panose="020B0604020104020204" pitchFamily="34" charset="0"/>
              </a:rPr>
              <a:t> </a:t>
            </a:r>
            <a:r>
              <a:rPr sz="3700" spc="-185" dirty="0">
                <a:solidFill>
                  <a:srgbClr val="1C7DDB"/>
                </a:solidFill>
                <a:latin typeface="Abadi" panose="020B0604020104020204" pitchFamily="34" charset="0"/>
              </a:rPr>
              <a:t>API</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1545</TotalTime>
  <Words>2175</Words>
  <Application>Microsoft Office PowerPoint</Application>
  <PresentationFormat>Widescreen</PresentationFormat>
  <Paragraphs>238</Paragraphs>
  <Slides>52</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Abadi</vt:lpstr>
      <vt:lpstr>Arial</vt:lpstr>
      <vt:lpstr>Calibri</vt:lpstr>
      <vt:lpstr>Calibri Light</vt:lpstr>
      <vt:lpstr>IBM Plex Mono SemiBold</vt:lpstr>
      <vt:lpstr>IBM Plex Mono Text</vt:lpstr>
      <vt:lpstr>Microsoft Sans Serif</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Collection – SpaceX API</vt:lpstr>
      <vt:lpstr>PowerPoint Presentation</vt:lpstr>
      <vt:lpstr>Data Collection - Scraping</vt:lpstr>
      <vt:lpstr>PowerPoint Presentation</vt:lpstr>
      <vt:lpstr>PowerPoint Presentation</vt:lpstr>
      <vt:lpstr>EDA with Data Visualisation</vt:lpstr>
      <vt:lpstr>PowerPoint Presentation</vt:lpstr>
      <vt:lpstr>PowerPoint Presentation</vt:lpstr>
      <vt:lpstr>Build an Interactive Map with Folium</vt:lpstr>
      <vt:lpstr>PowerPoint Presentation</vt:lpstr>
      <vt:lpstr>Build a Dashboard with Plotly Dash</vt:lpstr>
      <vt:lpstr>Predictive Analysis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BJ7</cp:lastModifiedBy>
  <cp:revision>220</cp:revision>
  <dcterms:created xsi:type="dcterms:W3CDTF">2021-04-29T18:58:34Z</dcterms:created>
  <dcterms:modified xsi:type="dcterms:W3CDTF">2025-07-14T14:05:09Z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